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4" r:id="rId3"/>
    <p:sldId id="272" r:id="rId4"/>
    <p:sldId id="280" r:id="rId5"/>
    <p:sldId id="275" r:id="rId6"/>
    <p:sldId id="277" r:id="rId7"/>
    <p:sldId id="282" r:id="rId8"/>
    <p:sldId id="270"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9892" autoAdjust="0"/>
  </p:normalViewPr>
  <p:slideViewPr>
    <p:cSldViewPr>
      <p:cViewPr varScale="1">
        <p:scale>
          <a:sx n="48" d="100"/>
          <a:sy n="48" d="100"/>
        </p:scale>
        <p:origin x="1932"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s>
</file>

<file path=ppt/diagrams/_rels/data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6C1DC4-208E-480A-A338-575A14EB3A7A}"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n-US"/>
        </a:p>
      </dgm:t>
    </dgm:pt>
    <dgm:pt modelId="{8E546C00-9088-4E8F-8C22-BA0563C218B4}">
      <dgm:prSet phldrT="[Text]"/>
      <dgm:spPr/>
      <dgm:t>
        <a:bodyPr/>
        <a:lstStyle/>
        <a:p>
          <a:r>
            <a:rPr lang="en-US" dirty="0" smtClean="0"/>
            <a:t>Introduction</a:t>
          </a:r>
          <a:endParaRPr lang="en-US" dirty="0"/>
        </a:p>
      </dgm:t>
    </dgm:pt>
    <dgm:pt modelId="{BCFF9435-7B44-4387-BBEC-B1159636222C}" type="parTrans" cxnId="{02160FA6-C3A5-4E25-94AD-4CFECEFC4487}">
      <dgm:prSet/>
      <dgm:spPr/>
      <dgm:t>
        <a:bodyPr/>
        <a:lstStyle/>
        <a:p>
          <a:endParaRPr lang="en-US"/>
        </a:p>
      </dgm:t>
    </dgm:pt>
    <dgm:pt modelId="{8F300A0B-E435-41CA-9F80-2F90C310FC77}" type="sibTrans" cxnId="{02160FA6-C3A5-4E25-94AD-4CFECEFC4487}">
      <dgm:prSet/>
      <dgm:spPr/>
      <dgm:t>
        <a:bodyPr/>
        <a:lstStyle/>
        <a:p>
          <a:endParaRPr lang="en-US"/>
        </a:p>
      </dgm:t>
    </dgm:pt>
    <dgm:pt modelId="{BC909CC9-0A73-4FF6-995E-78824AD63C22}">
      <dgm:prSet phldrT="[Text]"/>
      <dgm:spPr/>
      <dgm:t>
        <a:bodyPr/>
        <a:lstStyle/>
        <a:p>
          <a:r>
            <a:rPr lang="en-US" dirty="0" smtClean="0"/>
            <a:t>Rapport</a:t>
          </a:r>
          <a:endParaRPr lang="en-US" dirty="0"/>
        </a:p>
      </dgm:t>
    </dgm:pt>
    <dgm:pt modelId="{1AFCE491-0A3D-4BC8-91DB-6D67ADC4DEF3}" type="parTrans" cxnId="{B525DCBE-4584-495C-9839-B85E6CDFE278}">
      <dgm:prSet/>
      <dgm:spPr/>
      <dgm:t>
        <a:bodyPr/>
        <a:lstStyle/>
        <a:p>
          <a:endParaRPr lang="en-US"/>
        </a:p>
      </dgm:t>
    </dgm:pt>
    <dgm:pt modelId="{974A21F0-3F8B-4F6A-8A98-E236EECAE8DB}" type="sibTrans" cxnId="{B525DCBE-4584-495C-9839-B85E6CDFE278}">
      <dgm:prSet/>
      <dgm:spPr/>
      <dgm:t>
        <a:bodyPr/>
        <a:lstStyle/>
        <a:p>
          <a:endParaRPr lang="en-US"/>
        </a:p>
      </dgm:t>
    </dgm:pt>
    <dgm:pt modelId="{02DEED8B-26B4-4127-8DC8-F110FDC4AE42}">
      <dgm:prSet phldrT="[Text]"/>
      <dgm:spPr/>
      <dgm:t>
        <a:bodyPr/>
        <a:lstStyle/>
        <a:p>
          <a:r>
            <a:rPr lang="en-US" dirty="0" smtClean="0"/>
            <a:t>Set-up</a:t>
          </a:r>
          <a:endParaRPr lang="en-US" dirty="0"/>
        </a:p>
      </dgm:t>
    </dgm:pt>
    <dgm:pt modelId="{0E9F1B61-79FA-4240-BA85-50588A1CB679}" type="parTrans" cxnId="{41259DB7-9704-4A14-95F8-77DA4B920128}">
      <dgm:prSet/>
      <dgm:spPr/>
      <dgm:t>
        <a:bodyPr/>
        <a:lstStyle/>
        <a:p>
          <a:endParaRPr lang="en-US"/>
        </a:p>
      </dgm:t>
    </dgm:pt>
    <dgm:pt modelId="{DD76B236-3454-47F5-960B-D051BCF64E38}" type="sibTrans" cxnId="{41259DB7-9704-4A14-95F8-77DA4B920128}">
      <dgm:prSet/>
      <dgm:spPr/>
      <dgm:t>
        <a:bodyPr/>
        <a:lstStyle/>
        <a:p>
          <a:endParaRPr lang="en-US"/>
        </a:p>
      </dgm:t>
    </dgm:pt>
    <dgm:pt modelId="{193E3BC5-5F6C-4FD7-87DD-45BD0E857313}" type="pres">
      <dgm:prSet presAssocID="{416C1DC4-208E-480A-A338-575A14EB3A7A}" presName="Name0" presStyleCnt="0">
        <dgm:presLayoutVars>
          <dgm:dir/>
          <dgm:resizeHandles val="exact"/>
        </dgm:presLayoutVars>
      </dgm:prSet>
      <dgm:spPr/>
      <dgm:t>
        <a:bodyPr/>
        <a:lstStyle/>
        <a:p>
          <a:endParaRPr lang="en-US"/>
        </a:p>
      </dgm:t>
    </dgm:pt>
    <dgm:pt modelId="{6D031C83-4841-4EB6-9CAA-B249AC729862}" type="pres">
      <dgm:prSet presAssocID="{8E546C00-9088-4E8F-8C22-BA0563C218B4}" presName="composite" presStyleCnt="0"/>
      <dgm:spPr/>
    </dgm:pt>
    <dgm:pt modelId="{006CAC82-655E-4998-95BC-1893CF2A7741}" type="pres">
      <dgm:prSet presAssocID="{8E546C00-9088-4E8F-8C22-BA0563C218B4}" presName="imagSh" presStyleLbl="b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29058775-DCC2-4C33-8781-C85EB6F25619}" type="pres">
      <dgm:prSet presAssocID="{8E546C00-9088-4E8F-8C22-BA0563C218B4}" presName="txNode" presStyleLbl="node1" presStyleIdx="0" presStyleCnt="3" custScaleY="33576">
        <dgm:presLayoutVars>
          <dgm:bulletEnabled val="1"/>
        </dgm:presLayoutVars>
      </dgm:prSet>
      <dgm:spPr/>
      <dgm:t>
        <a:bodyPr/>
        <a:lstStyle/>
        <a:p>
          <a:endParaRPr lang="en-US"/>
        </a:p>
      </dgm:t>
    </dgm:pt>
    <dgm:pt modelId="{4CE5F750-34A1-4D3C-B7C6-C59A18FA673F}" type="pres">
      <dgm:prSet presAssocID="{8F300A0B-E435-41CA-9F80-2F90C310FC77}" presName="sibTrans" presStyleLbl="sibTrans2D1" presStyleIdx="0" presStyleCnt="2"/>
      <dgm:spPr/>
      <dgm:t>
        <a:bodyPr/>
        <a:lstStyle/>
        <a:p>
          <a:endParaRPr lang="en-US"/>
        </a:p>
      </dgm:t>
    </dgm:pt>
    <dgm:pt modelId="{07233056-F299-4D5F-97FF-B50A36E8971C}" type="pres">
      <dgm:prSet presAssocID="{8F300A0B-E435-41CA-9F80-2F90C310FC77}" presName="connTx" presStyleLbl="sibTrans2D1" presStyleIdx="0" presStyleCnt="2"/>
      <dgm:spPr/>
      <dgm:t>
        <a:bodyPr/>
        <a:lstStyle/>
        <a:p>
          <a:endParaRPr lang="en-US"/>
        </a:p>
      </dgm:t>
    </dgm:pt>
    <dgm:pt modelId="{42147808-552D-4DBF-A7F9-40C07631F33D}" type="pres">
      <dgm:prSet presAssocID="{BC909CC9-0A73-4FF6-995E-78824AD63C22}" presName="composite" presStyleCnt="0"/>
      <dgm:spPr/>
    </dgm:pt>
    <dgm:pt modelId="{CBD4F638-EC29-488A-BB60-4FA2FBEE4BB7}" type="pres">
      <dgm:prSet presAssocID="{BC909CC9-0A73-4FF6-995E-78824AD63C22}" presName="imagSh"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7000" r="-7000"/>
          </a:stretch>
        </a:blipFill>
      </dgm:spPr>
    </dgm:pt>
    <dgm:pt modelId="{FA5CE714-8D7B-4E52-B1AD-4E1E158D70A9}" type="pres">
      <dgm:prSet presAssocID="{BC909CC9-0A73-4FF6-995E-78824AD63C22}" presName="txNode" presStyleLbl="node1" presStyleIdx="1" presStyleCnt="3" custScaleY="33576">
        <dgm:presLayoutVars>
          <dgm:bulletEnabled val="1"/>
        </dgm:presLayoutVars>
      </dgm:prSet>
      <dgm:spPr/>
      <dgm:t>
        <a:bodyPr/>
        <a:lstStyle/>
        <a:p>
          <a:endParaRPr lang="en-US"/>
        </a:p>
      </dgm:t>
    </dgm:pt>
    <dgm:pt modelId="{FE7DDE78-91B2-4CA3-9D3A-0BDAE62B389A}" type="pres">
      <dgm:prSet presAssocID="{974A21F0-3F8B-4F6A-8A98-E236EECAE8DB}" presName="sibTrans" presStyleLbl="sibTrans2D1" presStyleIdx="1" presStyleCnt="2"/>
      <dgm:spPr/>
      <dgm:t>
        <a:bodyPr/>
        <a:lstStyle/>
        <a:p>
          <a:endParaRPr lang="en-US"/>
        </a:p>
      </dgm:t>
    </dgm:pt>
    <dgm:pt modelId="{BBA79606-06B4-44A7-94CE-E481DE83BCD9}" type="pres">
      <dgm:prSet presAssocID="{974A21F0-3F8B-4F6A-8A98-E236EECAE8DB}" presName="connTx" presStyleLbl="sibTrans2D1" presStyleIdx="1" presStyleCnt="2"/>
      <dgm:spPr/>
      <dgm:t>
        <a:bodyPr/>
        <a:lstStyle/>
        <a:p>
          <a:endParaRPr lang="en-US"/>
        </a:p>
      </dgm:t>
    </dgm:pt>
    <dgm:pt modelId="{3563543A-5AC6-4683-BFD0-C225DF14363B}" type="pres">
      <dgm:prSet presAssocID="{02DEED8B-26B4-4127-8DC8-F110FDC4AE42}" presName="composite" presStyleCnt="0"/>
      <dgm:spPr/>
    </dgm:pt>
    <dgm:pt modelId="{6C40FBC3-3158-428F-9521-EFFD79F1642A}" type="pres">
      <dgm:prSet presAssocID="{02DEED8B-26B4-4127-8DC8-F110FDC4AE42}"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dgm:spPr>
    </dgm:pt>
    <dgm:pt modelId="{F42966B4-ADEB-41DC-AFD9-84A0EE382639}" type="pres">
      <dgm:prSet presAssocID="{02DEED8B-26B4-4127-8DC8-F110FDC4AE42}" presName="txNode" presStyleLbl="node1" presStyleIdx="2" presStyleCnt="3" custScaleY="33576">
        <dgm:presLayoutVars>
          <dgm:bulletEnabled val="1"/>
        </dgm:presLayoutVars>
      </dgm:prSet>
      <dgm:spPr/>
      <dgm:t>
        <a:bodyPr/>
        <a:lstStyle/>
        <a:p>
          <a:endParaRPr lang="en-US"/>
        </a:p>
      </dgm:t>
    </dgm:pt>
  </dgm:ptLst>
  <dgm:cxnLst>
    <dgm:cxn modelId="{CE01F1C3-C4CD-47E5-A66A-FDB5E0840E60}" type="presOf" srcId="{8F300A0B-E435-41CA-9F80-2F90C310FC77}" destId="{07233056-F299-4D5F-97FF-B50A36E8971C}" srcOrd="1" destOrd="0" presId="urn:microsoft.com/office/officeart/2005/8/layout/hProcess10"/>
    <dgm:cxn modelId="{CCD3B555-7EF5-4C0C-B84A-5C178B60B35B}" type="presOf" srcId="{8E546C00-9088-4E8F-8C22-BA0563C218B4}" destId="{29058775-DCC2-4C33-8781-C85EB6F25619}" srcOrd="0" destOrd="0" presId="urn:microsoft.com/office/officeart/2005/8/layout/hProcess10"/>
    <dgm:cxn modelId="{DEA486C5-A797-4424-8896-5469FAA8B9B0}" type="presOf" srcId="{8F300A0B-E435-41CA-9F80-2F90C310FC77}" destId="{4CE5F750-34A1-4D3C-B7C6-C59A18FA673F}" srcOrd="0" destOrd="0" presId="urn:microsoft.com/office/officeart/2005/8/layout/hProcess10"/>
    <dgm:cxn modelId="{41259DB7-9704-4A14-95F8-77DA4B920128}" srcId="{416C1DC4-208E-480A-A338-575A14EB3A7A}" destId="{02DEED8B-26B4-4127-8DC8-F110FDC4AE42}" srcOrd="2" destOrd="0" parTransId="{0E9F1B61-79FA-4240-BA85-50588A1CB679}" sibTransId="{DD76B236-3454-47F5-960B-D051BCF64E38}"/>
    <dgm:cxn modelId="{34C96786-7531-42EC-AA40-CB164324FCE1}" type="presOf" srcId="{416C1DC4-208E-480A-A338-575A14EB3A7A}" destId="{193E3BC5-5F6C-4FD7-87DD-45BD0E857313}" srcOrd="0" destOrd="0" presId="urn:microsoft.com/office/officeart/2005/8/layout/hProcess10"/>
    <dgm:cxn modelId="{3085DEE6-3E29-459D-8001-B4ABAF0E5372}" type="presOf" srcId="{974A21F0-3F8B-4F6A-8A98-E236EECAE8DB}" destId="{FE7DDE78-91B2-4CA3-9D3A-0BDAE62B389A}" srcOrd="0" destOrd="0" presId="urn:microsoft.com/office/officeart/2005/8/layout/hProcess10"/>
    <dgm:cxn modelId="{366242EE-5ECE-4407-BE80-5CBFFEEB5897}" type="presOf" srcId="{BC909CC9-0A73-4FF6-995E-78824AD63C22}" destId="{FA5CE714-8D7B-4E52-B1AD-4E1E158D70A9}" srcOrd="0" destOrd="0" presId="urn:microsoft.com/office/officeart/2005/8/layout/hProcess10"/>
    <dgm:cxn modelId="{02160FA6-C3A5-4E25-94AD-4CFECEFC4487}" srcId="{416C1DC4-208E-480A-A338-575A14EB3A7A}" destId="{8E546C00-9088-4E8F-8C22-BA0563C218B4}" srcOrd="0" destOrd="0" parTransId="{BCFF9435-7B44-4387-BBEC-B1159636222C}" sibTransId="{8F300A0B-E435-41CA-9F80-2F90C310FC77}"/>
    <dgm:cxn modelId="{0CDF7E33-8326-4DB4-BF17-5426E6D2A48D}" type="presOf" srcId="{02DEED8B-26B4-4127-8DC8-F110FDC4AE42}" destId="{F42966B4-ADEB-41DC-AFD9-84A0EE382639}" srcOrd="0" destOrd="0" presId="urn:microsoft.com/office/officeart/2005/8/layout/hProcess10"/>
    <dgm:cxn modelId="{B525DCBE-4584-495C-9839-B85E6CDFE278}" srcId="{416C1DC4-208E-480A-A338-575A14EB3A7A}" destId="{BC909CC9-0A73-4FF6-995E-78824AD63C22}" srcOrd="1" destOrd="0" parTransId="{1AFCE491-0A3D-4BC8-91DB-6D67ADC4DEF3}" sibTransId="{974A21F0-3F8B-4F6A-8A98-E236EECAE8DB}"/>
    <dgm:cxn modelId="{FB675DBD-5826-4A8B-93CF-EB477ACF1352}" type="presOf" srcId="{974A21F0-3F8B-4F6A-8A98-E236EECAE8DB}" destId="{BBA79606-06B4-44A7-94CE-E481DE83BCD9}" srcOrd="1" destOrd="0" presId="urn:microsoft.com/office/officeart/2005/8/layout/hProcess10"/>
    <dgm:cxn modelId="{3219BE2B-8B62-4F16-90D1-64E0BA5FE535}" type="presParOf" srcId="{193E3BC5-5F6C-4FD7-87DD-45BD0E857313}" destId="{6D031C83-4841-4EB6-9CAA-B249AC729862}" srcOrd="0" destOrd="0" presId="urn:microsoft.com/office/officeart/2005/8/layout/hProcess10"/>
    <dgm:cxn modelId="{C7FCF2B4-1171-4BEA-AD46-C6709E9D9577}" type="presParOf" srcId="{6D031C83-4841-4EB6-9CAA-B249AC729862}" destId="{006CAC82-655E-4998-95BC-1893CF2A7741}" srcOrd="0" destOrd="0" presId="urn:microsoft.com/office/officeart/2005/8/layout/hProcess10"/>
    <dgm:cxn modelId="{F6949817-7649-4316-93D0-D55BF7EC7326}" type="presParOf" srcId="{6D031C83-4841-4EB6-9CAA-B249AC729862}" destId="{29058775-DCC2-4C33-8781-C85EB6F25619}" srcOrd="1" destOrd="0" presId="urn:microsoft.com/office/officeart/2005/8/layout/hProcess10"/>
    <dgm:cxn modelId="{F8687410-948F-45C1-99F4-DA9EEFEA6ADE}" type="presParOf" srcId="{193E3BC5-5F6C-4FD7-87DD-45BD0E857313}" destId="{4CE5F750-34A1-4D3C-B7C6-C59A18FA673F}" srcOrd="1" destOrd="0" presId="urn:microsoft.com/office/officeart/2005/8/layout/hProcess10"/>
    <dgm:cxn modelId="{57ED4067-60E2-4D69-B291-D37CA368B10D}" type="presParOf" srcId="{4CE5F750-34A1-4D3C-B7C6-C59A18FA673F}" destId="{07233056-F299-4D5F-97FF-B50A36E8971C}" srcOrd="0" destOrd="0" presId="urn:microsoft.com/office/officeart/2005/8/layout/hProcess10"/>
    <dgm:cxn modelId="{75FF72C1-C08B-493E-9B8C-DF6096F66E10}" type="presParOf" srcId="{193E3BC5-5F6C-4FD7-87DD-45BD0E857313}" destId="{42147808-552D-4DBF-A7F9-40C07631F33D}" srcOrd="2" destOrd="0" presId="urn:microsoft.com/office/officeart/2005/8/layout/hProcess10"/>
    <dgm:cxn modelId="{EF0C4B0C-D8A7-4B58-A87E-B0A4228FC5D9}" type="presParOf" srcId="{42147808-552D-4DBF-A7F9-40C07631F33D}" destId="{CBD4F638-EC29-488A-BB60-4FA2FBEE4BB7}" srcOrd="0" destOrd="0" presId="urn:microsoft.com/office/officeart/2005/8/layout/hProcess10"/>
    <dgm:cxn modelId="{912EE19E-6403-4716-9A1B-3AB200D374BE}" type="presParOf" srcId="{42147808-552D-4DBF-A7F9-40C07631F33D}" destId="{FA5CE714-8D7B-4E52-B1AD-4E1E158D70A9}" srcOrd="1" destOrd="0" presId="urn:microsoft.com/office/officeart/2005/8/layout/hProcess10"/>
    <dgm:cxn modelId="{5C009A20-0FA9-43ED-AD30-4F4172700D22}" type="presParOf" srcId="{193E3BC5-5F6C-4FD7-87DD-45BD0E857313}" destId="{FE7DDE78-91B2-4CA3-9D3A-0BDAE62B389A}" srcOrd="3" destOrd="0" presId="urn:microsoft.com/office/officeart/2005/8/layout/hProcess10"/>
    <dgm:cxn modelId="{CDFE4114-67F8-4433-8DB9-8E93543A9B9D}" type="presParOf" srcId="{FE7DDE78-91B2-4CA3-9D3A-0BDAE62B389A}" destId="{BBA79606-06B4-44A7-94CE-E481DE83BCD9}" srcOrd="0" destOrd="0" presId="urn:microsoft.com/office/officeart/2005/8/layout/hProcess10"/>
    <dgm:cxn modelId="{298373DF-64FB-47E6-B51A-38C4EE38FDA9}" type="presParOf" srcId="{193E3BC5-5F6C-4FD7-87DD-45BD0E857313}" destId="{3563543A-5AC6-4683-BFD0-C225DF14363B}" srcOrd="4" destOrd="0" presId="urn:microsoft.com/office/officeart/2005/8/layout/hProcess10"/>
    <dgm:cxn modelId="{F58CBBA3-D32A-4FAA-872C-933EE81427BC}" type="presParOf" srcId="{3563543A-5AC6-4683-BFD0-C225DF14363B}" destId="{6C40FBC3-3158-428F-9521-EFFD79F1642A}" srcOrd="0" destOrd="0" presId="urn:microsoft.com/office/officeart/2005/8/layout/hProcess10"/>
    <dgm:cxn modelId="{8EC768F0-6BD1-4338-BA69-1C82DBC9B03E}" type="presParOf" srcId="{3563543A-5AC6-4683-BFD0-C225DF14363B}" destId="{F42966B4-ADEB-41DC-AFD9-84A0EE382639}"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6C1DC4-208E-480A-A338-575A14EB3A7A}"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lang="en-US"/>
        </a:p>
      </dgm:t>
    </dgm:pt>
    <dgm:pt modelId="{8E546C00-9088-4E8F-8C22-BA0563C218B4}">
      <dgm:prSet phldrT="[Text]"/>
      <dgm:spPr/>
      <dgm:t>
        <a:bodyPr/>
        <a:lstStyle/>
        <a:p>
          <a:r>
            <a:rPr lang="en-US" dirty="0" smtClean="0"/>
            <a:t>Career Overview</a:t>
          </a:r>
          <a:endParaRPr lang="en-US" dirty="0"/>
        </a:p>
      </dgm:t>
    </dgm:pt>
    <dgm:pt modelId="{BCFF9435-7B44-4387-BBEC-B1159636222C}" type="parTrans" cxnId="{02160FA6-C3A5-4E25-94AD-4CFECEFC4487}">
      <dgm:prSet/>
      <dgm:spPr/>
      <dgm:t>
        <a:bodyPr/>
        <a:lstStyle/>
        <a:p>
          <a:endParaRPr lang="en-US"/>
        </a:p>
      </dgm:t>
    </dgm:pt>
    <dgm:pt modelId="{8F300A0B-E435-41CA-9F80-2F90C310FC77}" type="sibTrans" cxnId="{02160FA6-C3A5-4E25-94AD-4CFECEFC4487}">
      <dgm:prSet/>
      <dgm:spPr/>
      <dgm:t>
        <a:bodyPr/>
        <a:lstStyle/>
        <a:p>
          <a:endParaRPr lang="en-US"/>
        </a:p>
      </dgm:t>
    </dgm:pt>
    <dgm:pt modelId="{788C214A-FDAA-4210-805B-5C361C2D74BF}">
      <dgm:prSet phldrT="[Text]"/>
      <dgm:spPr/>
      <dgm:t>
        <a:bodyPr/>
        <a:lstStyle/>
        <a:p>
          <a:r>
            <a:rPr lang="en-US" dirty="0" smtClean="0"/>
            <a:t>Question(s)</a:t>
          </a:r>
        </a:p>
      </dgm:t>
    </dgm:pt>
    <dgm:pt modelId="{169F3943-5580-42E6-9D6E-8791EBCDE343}" type="parTrans" cxnId="{2E59A4AC-A08F-480C-A1ED-A7D37551ECF9}">
      <dgm:prSet/>
      <dgm:spPr/>
      <dgm:t>
        <a:bodyPr/>
        <a:lstStyle/>
        <a:p>
          <a:endParaRPr lang="en-US"/>
        </a:p>
      </dgm:t>
    </dgm:pt>
    <dgm:pt modelId="{F764FF6D-D01B-4841-911A-5FC7F9FC3BCF}" type="sibTrans" cxnId="{2E59A4AC-A08F-480C-A1ED-A7D37551ECF9}">
      <dgm:prSet/>
      <dgm:spPr/>
      <dgm:t>
        <a:bodyPr/>
        <a:lstStyle/>
        <a:p>
          <a:endParaRPr lang="en-US"/>
        </a:p>
      </dgm:t>
    </dgm:pt>
    <dgm:pt modelId="{9423851F-99DC-45B3-8B22-9E93727978EE}">
      <dgm:prSet phldrT="[Text]"/>
      <dgm:spPr/>
      <dgm:t>
        <a:bodyPr/>
        <a:lstStyle/>
        <a:p>
          <a:r>
            <a:rPr lang="en-US" dirty="0" smtClean="0"/>
            <a:t>Closure</a:t>
          </a:r>
          <a:endParaRPr lang="en-US" dirty="0"/>
        </a:p>
      </dgm:t>
    </dgm:pt>
    <dgm:pt modelId="{1F10D2F9-F20A-4063-84D2-5FBDF158DE3F}" type="parTrans" cxnId="{5D49CC4C-2E28-4632-A187-C9471F405EA6}">
      <dgm:prSet/>
      <dgm:spPr/>
      <dgm:t>
        <a:bodyPr/>
        <a:lstStyle/>
        <a:p>
          <a:endParaRPr lang="en-US"/>
        </a:p>
      </dgm:t>
    </dgm:pt>
    <dgm:pt modelId="{D108C0AF-E2EA-48F7-9E7C-EFA9AD9747F2}" type="sibTrans" cxnId="{5D49CC4C-2E28-4632-A187-C9471F405EA6}">
      <dgm:prSet/>
      <dgm:spPr/>
      <dgm:t>
        <a:bodyPr/>
        <a:lstStyle/>
        <a:p>
          <a:endParaRPr lang="en-US"/>
        </a:p>
      </dgm:t>
    </dgm:pt>
    <dgm:pt modelId="{193E3BC5-5F6C-4FD7-87DD-45BD0E857313}" type="pres">
      <dgm:prSet presAssocID="{416C1DC4-208E-480A-A338-575A14EB3A7A}" presName="Name0" presStyleCnt="0">
        <dgm:presLayoutVars>
          <dgm:dir/>
          <dgm:resizeHandles val="exact"/>
        </dgm:presLayoutVars>
      </dgm:prSet>
      <dgm:spPr/>
      <dgm:t>
        <a:bodyPr/>
        <a:lstStyle/>
        <a:p>
          <a:endParaRPr lang="en-US"/>
        </a:p>
      </dgm:t>
    </dgm:pt>
    <dgm:pt modelId="{6D031C83-4841-4EB6-9CAA-B249AC729862}" type="pres">
      <dgm:prSet presAssocID="{8E546C00-9088-4E8F-8C22-BA0563C218B4}" presName="composite" presStyleCnt="0"/>
      <dgm:spPr/>
    </dgm:pt>
    <dgm:pt modelId="{006CAC82-655E-4998-95BC-1893CF2A7741}" type="pres">
      <dgm:prSet presAssocID="{8E546C00-9088-4E8F-8C22-BA0563C218B4}" presName="imagSh" presStyleLbl="bgImgPlace1" presStyleIdx="0" presStyleCnt="3" custLinFactNeighborX="-53" custLinFactNeighborY="-1795"/>
      <dgm:spPr>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dgm:spPr>
    </dgm:pt>
    <dgm:pt modelId="{29058775-DCC2-4C33-8781-C85EB6F25619}" type="pres">
      <dgm:prSet presAssocID="{8E546C00-9088-4E8F-8C22-BA0563C218B4}" presName="txNode" presStyleLbl="node1" presStyleIdx="0" presStyleCnt="3" custScaleY="33576">
        <dgm:presLayoutVars>
          <dgm:bulletEnabled val="1"/>
        </dgm:presLayoutVars>
      </dgm:prSet>
      <dgm:spPr/>
      <dgm:t>
        <a:bodyPr/>
        <a:lstStyle/>
        <a:p>
          <a:endParaRPr lang="en-US"/>
        </a:p>
      </dgm:t>
    </dgm:pt>
    <dgm:pt modelId="{4CE5F750-34A1-4D3C-B7C6-C59A18FA673F}" type="pres">
      <dgm:prSet presAssocID="{8F300A0B-E435-41CA-9F80-2F90C310FC77}" presName="sibTrans" presStyleLbl="sibTrans2D1" presStyleIdx="0" presStyleCnt="2"/>
      <dgm:spPr/>
      <dgm:t>
        <a:bodyPr/>
        <a:lstStyle/>
        <a:p>
          <a:endParaRPr lang="en-US"/>
        </a:p>
      </dgm:t>
    </dgm:pt>
    <dgm:pt modelId="{07233056-F299-4D5F-97FF-B50A36E8971C}" type="pres">
      <dgm:prSet presAssocID="{8F300A0B-E435-41CA-9F80-2F90C310FC77}" presName="connTx" presStyleLbl="sibTrans2D1" presStyleIdx="0" presStyleCnt="2"/>
      <dgm:spPr/>
      <dgm:t>
        <a:bodyPr/>
        <a:lstStyle/>
        <a:p>
          <a:endParaRPr lang="en-US"/>
        </a:p>
      </dgm:t>
    </dgm:pt>
    <dgm:pt modelId="{1EA42168-5883-40B9-AC49-84A2B180E28E}" type="pres">
      <dgm:prSet presAssocID="{788C214A-FDAA-4210-805B-5C361C2D74BF}" presName="composite" presStyleCnt="0"/>
      <dgm:spPr/>
    </dgm:pt>
    <dgm:pt modelId="{2887EEBA-AF66-4C53-986B-83597FD87FD5}" type="pres">
      <dgm:prSet presAssocID="{788C214A-FDAA-4210-805B-5C361C2D74BF}" presName="imagSh"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5000" b="-15000"/>
          </a:stretch>
        </a:blipFill>
      </dgm:spPr>
    </dgm:pt>
    <dgm:pt modelId="{30A3ACE8-4CB5-4AD7-A0A9-12598C815449}" type="pres">
      <dgm:prSet presAssocID="{788C214A-FDAA-4210-805B-5C361C2D74BF}" presName="txNode" presStyleLbl="node1" presStyleIdx="1" presStyleCnt="3" custScaleY="33576">
        <dgm:presLayoutVars>
          <dgm:bulletEnabled val="1"/>
        </dgm:presLayoutVars>
      </dgm:prSet>
      <dgm:spPr/>
      <dgm:t>
        <a:bodyPr/>
        <a:lstStyle/>
        <a:p>
          <a:endParaRPr lang="en-US"/>
        </a:p>
      </dgm:t>
    </dgm:pt>
    <dgm:pt modelId="{92AA89E2-A40D-4C08-95D7-8EC69A59ECE4}" type="pres">
      <dgm:prSet presAssocID="{F764FF6D-D01B-4841-911A-5FC7F9FC3BCF}" presName="sibTrans" presStyleLbl="sibTrans2D1" presStyleIdx="1" presStyleCnt="2"/>
      <dgm:spPr/>
      <dgm:t>
        <a:bodyPr/>
        <a:lstStyle/>
        <a:p>
          <a:endParaRPr lang="en-US"/>
        </a:p>
      </dgm:t>
    </dgm:pt>
    <dgm:pt modelId="{B024A8D2-78B4-4082-9F89-31DDFD56CC21}" type="pres">
      <dgm:prSet presAssocID="{F764FF6D-D01B-4841-911A-5FC7F9FC3BCF}" presName="connTx" presStyleLbl="sibTrans2D1" presStyleIdx="1" presStyleCnt="2"/>
      <dgm:spPr/>
      <dgm:t>
        <a:bodyPr/>
        <a:lstStyle/>
        <a:p>
          <a:endParaRPr lang="en-US"/>
        </a:p>
      </dgm:t>
    </dgm:pt>
    <dgm:pt modelId="{A3EA47BF-83EE-4D52-AD92-5E4E3F7C2348}" type="pres">
      <dgm:prSet presAssocID="{9423851F-99DC-45B3-8B22-9E93727978EE}" presName="composite" presStyleCnt="0"/>
      <dgm:spPr/>
    </dgm:pt>
    <dgm:pt modelId="{52660EE2-90FB-4995-B9C1-24C4E6B4867A}" type="pres">
      <dgm:prSet presAssocID="{9423851F-99DC-45B3-8B22-9E93727978EE}"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dgm:spPr>
    </dgm:pt>
    <dgm:pt modelId="{FA5C80FA-3AF8-4EBA-8FF3-04C025C83A5E}" type="pres">
      <dgm:prSet presAssocID="{9423851F-99DC-45B3-8B22-9E93727978EE}" presName="txNode" presStyleLbl="node1" presStyleIdx="2" presStyleCnt="3" custScaleY="33576">
        <dgm:presLayoutVars>
          <dgm:bulletEnabled val="1"/>
        </dgm:presLayoutVars>
      </dgm:prSet>
      <dgm:spPr/>
      <dgm:t>
        <a:bodyPr/>
        <a:lstStyle/>
        <a:p>
          <a:endParaRPr lang="en-US"/>
        </a:p>
      </dgm:t>
    </dgm:pt>
  </dgm:ptLst>
  <dgm:cxnLst>
    <dgm:cxn modelId="{A3249CB7-49E1-4796-96A8-8AE1DBBEC0ED}" type="presOf" srcId="{F764FF6D-D01B-4841-911A-5FC7F9FC3BCF}" destId="{92AA89E2-A40D-4C08-95D7-8EC69A59ECE4}" srcOrd="0" destOrd="0" presId="urn:microsoft.com/office/officeart/2005/8/layout/hProcess10"/>
    <dgm:cxn modelId="{5B5A5166-3B25-4ECD-A940-3E9290EA8C9F}" type="presOf" srcId="{788C214A-FDAA-4210-805B-5C361C2D74BF}" destId="{30A3ACE8-4CB5-4AD7-A0A9-12598C815449}" srcOrd="0" destOrd="0" presId="urn:microsoft.com/office/officeart/2005/8/layout/hProcess10"/>
    <dgm:cxn modelId="{2E59A4AC-A08F-480C-A1ED-A7D37551ECF9}" srcId="{416C1DC4-208E-480A-A338-575A14EB3A7A}" destId="{788C214A-FDAA-4210-805B-5C361C2D74BF}" srcOrd="1" destOrd="0" parTransId="{169F3943-5580-42E6-9D6E-8791EBCDE343}" sibTransId="{F764FF6D-D01B-4841-911A-5FC7F9FC3BCF}"/>
    <dgm:cxn modelId="{42E6C408-8EFF-4A50-ADEB-3E034658B6E7}" type="presOf" srcId="{9423851F-99DC-45B3-8B22-9E93727978EE}" destId="{FA5C80FA-3AF8-4EBA-8FF3-04C025C83A5E}" srcOrd="0" destOrd="0" presId="urn:microsoft.com/office/officeart/2005/8/layout/hProcess10"/>
    <dgm:cxn modelId="{B38D54E3-9A55-4E5F-94F0-6BE1CC5212BA}" type="presOf" srcId="{416C1DC4-208E-480A-A338-575A14EB3A7A}" destId="{193E3BC5-5F6C-4FD7-87DD-45BD0E857313}" srcOrd="0" destOrd="0" presId="urn:microsoft.com/office/officeart/2005/8/layout/hProcess10"/>
    <dgm:cxn modelId="{5A2E8908-9CCB-481C-8768-8E2DE39CF684}" type="presOf" srcId="{8E546C00-9088-4E8F-8C22-BA0563C218B4}" destId="{29058775-DCC2-4C33-8781-C85EB6F25619}" srcOrd="0" destOrd="0" presId="urn:microsoft.com/office/officeart/2005/8/layout/hProcess10"/>
    <dgm:cxn modelId="{1B974F32-9498-4106-8664-0CDBCF5AA7CA}" type="presOf" srcId="{F764FF6D-D01B-4841-911A-5FC7F9FC3BCF}" destId="{B024A8D2-78B4-4082-9F89-31DDFD56CC21}" srcOrd="1" destOrd="0" presId="urn:microsoft.com/office/officeart/2005/8/layout/hProcess10"/>
    <dgm:cxn modelId="{5D49CC4C-2E28-4632-A187-C9471F405EA6}" srcId="{416C1DC4-208E-480A-A338-575A14EB3A7A}" destId="{9423851F-99DC-45B3-8B22-9E93727978EE}" srcOrd="2" destOrd="0" parTransId="{1F10D2F9-F20A-4063-84D2-5FBDF158DE3F}" sibTransId="{D108C0AF-E2EA-48F7-9E7C-EFA9AD9747F2}"/>
    <dgm:cxn modelId="{74B0BDA4-F372-439A-BF3E-DAA56CE43820}" type="presOf" srcId="{8F300A0B-E435-41CA-9F80-2F90C310FC77}" destId="{4CE5F750-34A1-4D3C-B7C6-C59A18FA673F}" srcOrd="0" destOrd="0" presId="urn:microsoft.com/office/officeart/2005/8/layout/hProcess10"/>
    <dgm:cxn modelId="{02160FA6-C3A5-4E25-94AD-4CFECEFC4487}" srcId="{416C1DC4-208E-480A-A338-575A14EB3A7A}" destId="{8E546C00-9088-4E8F-8C22-BA0563C218B4}" srcOrd="0" destOrd="0" parTransId="{BCFF9435-7B44-4387-BBEC-B1159636222C}" sibTransId="{8F300A0B-E435-41CA-9F80-2F90C310FC77}"/>
    <dgm:cxn modelId="{CC97763B-503F-4D58-9AFD-3E6F532834F1}" type="presOf" srcId="{8F300A0B-E435-41CA-9F80-2F90C310FC77}" destId="{07233056-F299-4D5F-97FF-B50A36E8971C}" srcOrd="1" destOrd="0" presId="urn:microsoft.com/office/officeart/2005/8/layout/hProcess10"/>
    <dgm:cxn modelId="{B1E1ABF3-5C17-422C-A837-17941EA0BACF}" type="presParOf" srcId="{193E3BC5-5F6C-4FD7-87DD-45BD0E857313}" destId="{6D031C83-4841-4EB6-9CAA-B249AC729862}" srcOrd="0" destOrd="0" presId="urn:microsoft.com/office/officeart/2005/8/layout/hProcess10"/>
    <dgm:cxn modelId="{5BA21A04-F63F-4546-BE4B-2C2557AE1F36}" type="presParOf" srcId="{6D031C83-4841-4EB6-9CAA-B249AC729862}" destId="{006CAC82-655E-4998-95BC-1893CF2A7741}" srcOrd="0" destOrd="0" presId="urn:microsoft.com/office/officeart/2005/8/layout/hProcess10"/>
    <dgm:cxn modelId="{FDC8C474-903F-4811-867D-CF8321CCEEF6}" type="presParOf" srcId="{6D031C83-4841-4EB6-9CAA-B249AC729862}" destId="{29058775-DCC2-4C33-8781-C85EB6F25619}" srcOrd="1" destOrd="0" presId="urn:microsoft.com/office/officeart/2005/8/layout/hProcess10"/>
    <dgm:cxn modelId="{49E1E6E1-46A2-4A17-8747-72C120EB5BFD}" type="presParOf" srcId="{193E3BC5-5F6C-4FD7-87DD-45BD0E857313}" destId="{4CE5F750-34A1-4D3C-B7C6-C59A18FA673F}" srcOrd="1" destOrd="0" presId="urn:microsoft.com/office/officeart/2005/8/layout/hProcess10"/>
    <dgm:cxn modelId="{389525E6-7676-4F7E-9C0B-9775B179815E}" type="presParOf" srcId="{4CE5F750-34A1-4D3C-B7C6-C59A18FA673F}" destId="{07233056-F299-4D5F-97FF-B50A36E8971C}" srcOrd="0" destOrd="0" presId="urn:microsoft.com/office/officeart/2005/8/layout/hProcess10"/>
    <dgm:cxn modelId="{41915236-31C3-4F3F-BC74-E4511573841C}" type="presParOf" srcId="{193E3BC5-5F6C-4FD7-87DD-45BD0E857313}" destId="{1EA42168-5883-40B9-AC49-84A2B180E28E}" srcOrd="2" destOrd="0" presId="urn:microsoft.com/office/officeart/2005/8/layout/hProcess10"/>
    <dgm:cxn modelId="{CF00AC6B-05AF-4DB1-A1A7-BE1F086C3A1D}" type="presParOf" srcId="{1EA42168-5883-40B9-AC49-84A2B180E28E}" destId="{2887EEBA-AF66-4C53-986B-83597FD87FD5}" srcOrd="0" destOrd="0" presId="urn:microsoft.com/office/officeart/2005/8/layout/hProcess10"/>
    <dgm:cxn modelId="{576878E6-CEA7-4FE7-A0FD-03B9177CF7C2}" type="presParOf" srcId="{1EA42168-5883-40B9-AC49-84A2B180E28E}" destId="{30A3ACE8-4CB5-4AD7-A0A9-12598C815449}" srcOrd="1" destOrd="0" presId="urn:microsoft.com/office/officeart/2005/8/layout/hProcess10"/>
    <dgm:cxn modelId="{DEB1EF88-E5C1-4262-9CA5-247BD333AC9E}" type="presParOf" srcId="{193E3BC5-5F6C-4FD7-87DD-45BD0E857313}" destId="{92AA89E2-A40D-4C08-95D7-8EC69A59ECE4}" srcOrd="3" destOrd="0" presId="urn:microsoft.com/office/officeart/2005/8/layout/hProcess10"/>
    <dgm:cxn modelId="{0A6ADE33-D27A-4DCC-9A1D-53911ECBD0DE}" type="presParOf" srcId="{92AA89E2-A40D-4C08-95D7-8EC69A59ECE4}" destId="{B024A8D2-78B4-4082-9F89-31DDFD56CC21}" srcOrd="0" destOrd="0" presId="urn:microsoft.com/office/officeart/2005/8/layout/hProcess10"/>
    <dgm:cxn modelId="{F5AD4B57-08F7-40A2-8D61-7C55982F57A7}" type="presParOf" srcId="{193E3BC5-5F6C-4FD7-87DD-45BD0E857313}" destId="{A3EA47BF-83EE-4D52-AD92-5E4E3F7C2348}" srcOrd="4" destOrd="0" presId="urn:microsoft.com/office/officeart/2005/8/layout/hProcess10"/>
    <dgm:cxn modelId="{BEFDD8BC-B9D0-4F3A-BB3C-134D4521BC68}" type="presParOf" srcId="{A3EA47BF-83EE-4D52-AD92-5E4E3F7C2348}" destId="{52660EE2-90FB-4995-B9C1-24C4E6B4867A}" srcOrd="0" destOrd="0" presId="urn:microsoft.com/office/officeart/2005/8/layout/hProcess10"/>
    <dgm:cxn modelId="{75378285-FF4D-40C1-9AF6-E3D8C8623558}" type="presParOf" srcId="{A3EA47BF-83EE-4D52-AD92-5E4E3F7C2348}" destId="{FA5C80FA-3AF8-4EBA-8FF3-04C025C83A5E}" srcOrd="1" destOrd="0" presId="urn:microsoft.com/office/officeart/2005/8/layout/hProcess10"/>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867636-9783-4B64-B401-CE5277012A22}"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0F803-92D6-4C1A-A7CF-DE625755E5FB}" type="slidenum">
              <a:rPr lang="en-US" smtClean="0"/>
              <a:t>‹#›</a:t>
            </a:fld>
            <a:endParaRPr lang="en-US"/>
          </a:p>
        </p:txBody>
      </p:sp>
    </p:spTree>
    <p:extLst>
      <p:ext uri="{BB962C8B-B14F-4D97-AF65-F5344CB8AC3E}">
        <p14:creationId xmlns:p14="http://schemas.microsoft.com/office/powerpoint/2010/main" val="286142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Shauna and Ann, feel</a:t>
            </a:r>
            <a:r>
              <a:rPr lang="en-US" baseline="0" dirty="0" smtClean="0"/>
              <a:t> free to add to or take away…you may want to watch in slide show mode so you can see if you like how it comes in and advances.  My thoughts are you would spend ~10-15 </a:t>
            </a:r>
            <a:r>
              <a:rPr lang="en-US" baseline="0" dirty="0" err="1" smtClean="0"/>
              <a:t>mins</a:t>
            </a:r>
            <a:r>
              <a:rPr lang="en-US" baseline="0" dirty="0" smtClean="0"/>
              <a:t> on slides 1-5, ~10-15 </a:t>
            </a:r>
            <a:r>
              <a:rPr lang="en-US" baseline="0" dirty="0" err="1" smtClean="0"/>
              <a:t>mins</a:t>
            </a:r>
            <a:r>
              <a:rPr lang="en-US" baseline="0" dirty="0" smtClean="0"/>
              <a:t> on slide 6 (the interview), and ~10-15 </a:t>
            </a:r>
            <a:r>
              <a:rPr lang="en-US" baseline="0" dirty="0" err="1" smtClean="0"/>
              <a:t>mins</a:t>
            </a:r>
            <a:r>
              <a:rPr lang="en-US" baseline="0" dirty="0" smtClean="0"/>
              <a:t> on slide 7-8 and that would leave you some room to adjust as needed.  Just my thoughts, but you ladies feel free to make it your own.  Remember, this is just a taste of BEI and will we give the full spill on March 3</a:t>
            </a:r>
            <a:r>
              <a:rPr lang="en-US" baseline="30000" dirty="0" smtClean="0"/>
              <a:t>rd</a:t>
            </a:r>
            <a:r>
              <a:rPr lang="en-US" baseline="0" dirty="0" smtClean="0"/>
              <a:t>.  I’m thinking they would need a copy of handouts (I can submit these to Madalyn or wait and see if you guys want to make changes.) and possibly a flyer with a save the date for accountability and intentional interviewing on March 3</a:t>
            </a:r>
            <a:r>
              <a:rPr lang="en-US" baseline="30000" dirty="0" smtClean="0"/>
              <a:t>rd</a:t>
            </a:r>
            <a:r>
              <a:rPr lang="en-US" baseline="0" dirty="0" smtClean="0"/>
              <a:t>.</a:t>
            </a:r>
            <a:endParaRPr lang="en-US" dirty="0" smtClean="0"/>
          </a:p>
          <a:p>
            <a:endParaRPr lang="en-US" dirty="0" smtClean="0"/>
          </a:p>
          <a:p>
            <a:r>
              <a:rPr lang="en-US" dirty="0" smtClean="0"/>
              <a:t>This slide:</a:t>
            </a:r>
          </a:p>
          <a:p>
            <a:r>
              <a:rPr lang="en-US" dirty="0" smtClean="0"/>
              <a:t>Welcome,</a:t>
            </a:r>
            <a:r>
              <a:rPr lang="en-US" baseline="0" dirty="0" smtClean="0"/>
              <a:t> today is the “trailer” for March 3rds Intentional Interviewing.  So, if you like it and want to know more come back the afternoon of March 3</a:t>
            </a:r>
            <a:r>
              <a:rPr lang="en-US" baseline="30000" dirty="0" smtClean="0"/>
              <a:t>rd</a:t>
            </a:r>
            <a:r>
              <a:rPr lang="en-US" baseline="0" dirty="0" smtClean="0"/>
              <a:t> for the full meal deal!</a:t>
            </a:r>
            <a:endParaRPr lang="en-US" dirty="0"/>
          </a:p>
        </p:txBody>
      </p:sp>
      <p:sp>
        <p:nvSpPr>
          <p:cNvPr id="4" name="Slide Number Placeholder 3"/>
          <p:cNvSpPr>
            <a:spLocks noGrp="1"/>
          </p:cNvSpPr>
          <p:nvPr>
            <p:ph type="sldNum" sz="quarter" idx="10"/>
          </p:nvPr>
        </p:nvSpPr>
        <p:spPr/>
        <p:txBody>
          <a:bodyPr/>
          <a:lstStyle/>
          <a:p>
            <a:fld id="{31A0F803-92D6-4C1A-A7CF-DE625755E5FB}" type="slidenum">
              <a:rPr lang="en-US" smtClean="0"/>
              <a:t>1</a:t>
            </a:fld>
            <a:endParaRPr lang="en-US"/>
          </a:p>
        </p:txBody>
      </p:sp>
    </p:spTree>
    <p:extLst>
      <p:ext uri="{BB962C8B-B14F-4D97-AF65-F5344CB8AC3E}">
        <p14:creationId xmlns:p14="http://schemas.microsoft.com/office/powerpoint/2010/main" val="550484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Research</a:t>
            </a:r>
            <a:r>
              <a:rPr lang="en-US" baseline="0" dirty="0" smtClean="0"/>
              <a:t> indicates that traditional interview techniques rarely uncover competencies that predict future performance differences.  Often, job candidates speak in generalities about what they think they should or would do, not about what they actually do or did.  In a BEI interview we dig to find out what the candidate did or does!  </a:t>
            </a:r>
            <a:r>
              <a:rPr lang="en-US" dirty="0" smtClean="0"/>
              <a:t>BEI originated</a:t>
            </a:r>
            <a:r>
              <a:rPr lang="en-US" baseline="0" dirty="0" smtClean="0"/>
              <a:t> in the business sector in the 70’s and in 2008 Public Impact, a national education policy and management firm out of North Carolina, generated a BEI toolkit for use in public schools to best identify measureable distinguishers between very high performers and more typical or lower-performing leaders in a turnaround setting.</a:t>
            </a:r>
            <a:endParaRPr lang="en-US" dirty="0" smtClean="0"/>
          </a:p>
        </p:txBody>
      </p:sp>
      <p:sp>
        <p:nvSpPr>
          <p:cNvPr id="4" name="Slide Number Placeholder 3"/>
          <p:cNvSpPr>
            <a:spLocks noGrp="1"/>
          </p:cNvSpPr>
          <p:nvPr>
            <p:ph type="sldNum" sz="quarter" idx="10"/>
          </p:nvPr>
        </p:nvSpPr>
        <p:spPr/>
        <p:txBody>
          <a:bodyPr/>
          <a:lstStyle/>
          <a:p>
            <a:fld id="{31A0F803-92D6-4C1A-A7CF-DE625755E5FB}" type="slidenum">
              <a:rPr lang="en-US" smtClean="0"/>
              <a:t>3</a:t>
            </a:fld>
            <a:endParaRPr lang="en-US"/>
          </a:p>
        </p:txBody>
      </p:sp>
    </p:spTree>
    <p:extLst>
      <p:ext uri="{BB962C8B-B14F-4D97-AF65-F5344CB8AC3E}">
        <p14:creationId xmlns:p14="http://schemas.microsoft.com/office/powerpoint/2010/main" val="66239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 participants have</a:t>
            </a:r>
            <a:r>
              <a:rPr lang="en-US" baseline="0" dirty="0" smtClean="0"/>
              <a:t> time to write down their top 2-3 wishes and share with their table.  Then explain the Critical Competency List for Teacher and Leaders.  When interviewing is you have an additional wish that doesn’t fit in one of these competencies you can add it to the bottom.  The list was prepared by Public Impact by “mapping” the cross-sector research on turnaround teacher/leader actions to high-quality competency studies of successful entrepreneurs and leaders in large organizations.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31A0F803-92D6-4C1A-A7CF-DE625755E5FB}" type="slidenum">
              <a:rPr lang="en-US" smtClean="0"/>
              <a:t>4</a:t>
            </a:fld>
            <a:endParaRPr lang="en-US"/>
          </a:p>
        </p:txBody>
      </p:sp>
    </p:spTree>
    <p:extLst>
      <p:ext uri="{BB962C8B-B14F-4D97-AF65-F5344CB8AC3E}">
        <p14:creationId xmlns:p14="http://schemas.microsoft.com/office/powerpoint/2010/main" val="1336209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interview has these main parts </a:t>
            </a:r>
            <a:r>
              <a:rPr lang="en-US" baseline="0" dirty="0" smtClean="0"/>
              <a:t>and on March 3</a:t>
            </a:r>
            <a:r>
              <a:rPr lang="en-US" baseline="30000" dirty="0" smtClean="0"/>
              <a:t>rd</a:t>
            </a:r>
            <a:r>
              <a:rPr lang="en-US" baseline="0" dirty="0" smtClean="0"/>
              <a:t> we will unpack each piece, but for today you are going to model the question part of</a:t>
            </a:r>
            <a:r>
              <a:rPr lang="en-US" dirty="0" smtClean="0"/>
              <a:t> what a BEI might look like.</a:t>
            </a:r>
            <a:r>
              <a:rPr lang="en-US" baseline="0" dirty="0" smtClean="0"/>
              <a:t>  You need a story board (make it 3 chapters tops), then dig into the story. </a:t>
            </a:r>
            <a:r>
              <a:rPr lang="en-US" dirty="0" smtClean="0"/>
              <a:t> Remember:</a:t>
            </a:r>
            <a:r>
              <a:rPr lang="en-US" baseline="0" dirty="0" smtClean="0"/>
              <a:t> redeem the “we”, if they did or said something, ask What did you Think?  If they thought or felt something, ask What did you Say?  In demo, I would skip the career overview for the sake of time and point out this would be optional, for example if this was a second interview they would probably know this information, but if it were the one and only they may want to keep this part.  Plus, more details to come for each part on March 3</a:t>
            </a:r>
            <a:r>
              <a:rPr lang="en-US" baseline="30000" dirty="0" smtClean="0"/>
              <a:t>rd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1A0F803-92D6-4C1A-A7CF-DE625755E5FB}" type="slidenum">
              <a:rPr lang="en-US" smtClean="0"/>
              <a:t>6</a:t>
            </a:fld>
            <a:endParaRPr lang="en-US"/>
          </a:p>
        </p:txBody>
      </p:sp>
    </p:spTree>
    <p:extLst>
      <p:ext uri="{BB962C8B-B14F-4D97-AF65-F5344CB8AC3E}">
        <p14:creationId xmlns:p14="http://schemas.microsoft.com/office/powerpoint/2010/main" val="1487761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participants to look at the list they made at the beginning of the session and decide if this method would help them identify those characteristics better than traditional interview methods.  What did they notice that was similar or different than traditional methods?  Share out…</a:t>
            </a:r>
            <a:endParaRPr lang="en-US" dirty="0"/>
          </a:p>
        </p:txBody>
      </p:sp>
      <p:sp>
        <p:nvSpPr>
          <p:cNvPr id="4" name="Slide Number Placeholder 3"/>
          <p:cNvSpPr>
            <a:spLocks noGrp="1"/>
          </p:cNvSpPr>
          <p:nvPr>
            <p:ph type="sldNum" sz="quarter" idx="10"/>
          </p:nvPr>
        </p:nvSpPr>
        <p:spPr/>
        <p:txBody>
          <a:bodyPr/>
          <a:lstStyle/>
          <a:p>
            <a:fld id="{31A0F803-92D6-4C1A-A7CF-DE625755E5FB}" type="slidenum">
              <a:rPr lang="en-US" smtClean="0"/>
              <a:t>7</a:t>
            </a:fld>
            <a:endParaRPr lang="en-US"/>
          </a:p>
        </p:txBody>
      </p:sp>
    </p:spTree>
    <p:extLst>
      <p:ext uri="{BB962C8B-B14F-4D97-AF65-F5344CB8AC3E}">
        <p14:creationId xmlns:p14="http://schemas.microsoft.com/office/powerpoint/2010/main" val="244397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“grit” for link</a:t>
            </a:r>
            <a:r>
              <a:rPr lang="en-US" baseline="0" dirty="0" smtClean="0"/>
              <a:t> to grit TED talk.)  “Grit” is becoming a buzz word and desirable for all professions.  The TED talks about how to foster Grit, Lead4ward showed this graph about the outliers of grit and we think BEI will help you pick the “grittiest” from your applicant pool or better identify true strengths and weaknesses with the lone applicant.</a:t>
            </a:r>
            <a:endParaRPr lang="en-US" dirty="0"/>
          </a:p>
        </p:txBody>
      </p:sp>
      <p:sp>
        <p:nvSpPr>
          <p:cNvPr id="4" name="Slide Number Placeholder 3"/>
          <p:cNvSpPr>
            <a:spLocks noGrp="1"/>
          </p:cNvSpPr>
          <p:nvPr>
            <p:ph type="sldNum" sz="quarter" idx="10"/>
          </p:nvPr>
        </p:nvSpPr>
        <p:spPr/>
        <p:txBody>
          <a:bodyPr/>
          <a:lstStyle/>
          <a:p>
            <a:fld id="{31A0F803-92D6-4C1A-A7CF-DE625755E5FB}" type="slidenum">
              <a:rPr lang="en-US" smtClean="0"/>
              <a:t>8</a:t>
            </a:fld>
            <a:endParaRPr lang="en-US"/>
          </a:p>
        </p:txBody>
      </p:sp>
    </p:spTree>
    <p:extLst>
      <p:ext uri="{BB962C8B-B14F-4D97-AF65-F5344CB8AC3E}">
        <p14:creationId xmlns:p14="http://schemas.microsoft.com/office/powerpoint/2010/main" val="130370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8DB4E4-E408-4B68-A1BC-367C420D0CAD}" type="datetimeFigureOut">
              <a:rPr lang="en-US" smtClean="0"/>
              <a:t>2/18/2015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438887-FD8F-418E-8748-39B8FA56FE9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DB4E4-E408-4B68-A1BC-367C420D0CAD}"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38887-FD8F-418E-8748-39B8FA56FE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438887-FD8F-418E-8748-39B8FA56FE9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DB4E4-E408-4B68-A1BC-367C420D0CAD}"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8DB4E4-E408-4B68-A1BC-367C420D0CAD}"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8438887-FD8F-418E-8748-39B8FA56FE9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08DB4E4-E408-4B68-A1BC-367C420D0CAD}" type="datetimeFigureOut">
              <a:rPr lang="en-US" smtClean="0"/>
              <a:t>2/18/2015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438887-FD8F-418E-8748-39B8FA56FE9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08DB4E4-E408-4B68-A1BC-367C420D0CAD}"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38887-FD8F-418E-8748-39B8FA56FE9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8DB4E4-E408-4B68-A1BC-367C420D0CAD}" type="datetimeFigureOut">
              <a:rPr lang="en-US" smtClean="0"/>
              <a:t>2/18/2015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438887-FD8F-418E-8748-39B8FA56FE9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8DB4E4-E408-4B68-A1BC-367C420D0CAD}"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8438887-FD8F-418E-8748-39B8FA56FE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8DB4E4-E408-4B68-A1BC-367C420D0CAD}"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438887-FD8F-418E-8748-39B8FA56FE9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438887-FD8F-418E-8748-39B8FA56FE9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8DB4E4-E408-4B68-A1BC-367C420D0CAD}" type="datetimeFigureOut">
              <a:rPr lang="en-US" smtClean="0"/>
              <a:t>2/18/2015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438887-FD8F-418E-8748-39B8FA56FE9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08DB4E4-E408-4B68-A1BC-367C420D0CAD}" type="datetimeFigureOut">
              <a:rPr lang="en-US" smtClean="0"/>
              <a:t>2/18/2015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8DB4E4-E408-4B68-A1BC-367C420D0CAD}" type="datetimeFigureOut">
              <a:rPr lang="en-US" smtClean="0"/>
              <a:t>2/18/2015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438887-FD8F-418E-8748-39B8FA56FE9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ted.com/talks/angela_lee_duckworth_the_key_to_success_grit#t-185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048000"/>
          </a:xfrm>
        </p:spPr>
        <p:txBody>
          <a:bodyPr>
            <a:normAutofit/>
          </a:bodyPr>
          <a:lstStyle/>
          <a:p>
            <a:r>
              <a:rPr lang="en-US" sz="2400" dirty="0"/>
              <a:t>Go deeper in the interview </a:t>
            </a:r>
            <a:r>
              <a:rPr lang="en-US" sz="2400" dirty="0" smtClean="0"/>
              <a:t>with Behavioral </a:t>
            </a:r>
            <a:r>
              <a:rPr lang="en-US" sz="2400" dirty="0"/>
              <a:t>Event Interview (BEI) </a:t>
            </a:r>
            <a:r>
              <a:rPr lang="en-US" sz="2400" dirty="0" smtClean="0"/>
              <a:t>concepts</a:t>
            </a:r>
          </a:p>
          <a:p>
            <a:endParaRPr lang="en-US" dirty="0" smtClean="0"/>
          </a:p>
          <a:p>
            <a:endParaRPr lang="en-US" dirty="0" smtClean="0"/>
          </a:p>
          <a:p>
            <a:endParaRPr lang="en-US" dirty="0"/>
          </a:p>
          <a:p>
            <a:r>
              <a:rPr lang="en-US" i="1" dirty="0" smtClean="0"/>
              <a:t>Shauna lane</a:t>
            </a:r>
          </a:p>
          <a:p>
            <a:r>
              <a:rPr lang="en-US" i="1" dirty="0" smtClean="0"/>
              <a:t>Ann </a:t>
            </a:r>
            <a:r>
              <a:rPr lang="en-US" i="1" dirty="0" err="1" smtClean="0"/>
              <a:t>carthel</a:t>
            </a:r>
            <a:endParaRPr lang="en-US" i="1" dirty="0" smtClean="0"/>
          </a:p>
        </p:txBody>
      </p:sp>
      <p:sp>
        <p:nvSpPr>
          <p:cNvPr id="2" name="Title 1"/>
          <p:cNvSpPr>
            <a:spLocks noGrp="1"/>
          </p:cNvSpPr>
          <p:nvPr>
            <p:ph type="ctrTitle"/>
          </p:nvPr>
        </p:nvSpPr>
        <p:spPr/>
        <p:txBody>
          <a:bodyPr>
            <a:normAutofit/>
          </a:bodyPr>
          <a:lstStyle/>
          <a:p>
            <a:r>
              <a:rPr lang="en-US" sz="5400" dirty="0" smtClean="0"/>
              <a:t>Intentional Interviewing</a:t>
            </a:r>
            <a:endParaRPr lang="en-US" sz="54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5410200"/>
            <a:ext cx="1809750" cy="860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1525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5334000"/>
            <a:ext cx="5867400" cy="914400"/>
          </a:xfrm>
        </p:spPr>
        <p:txBody>
          <a:bodyPr/>
          <a:lstStyle/>
          <a:p>
            <a:pPr algn="ctr"/>
            <a:r>
              <a:rPr lang="en-US" sz="3200" dirty="0" smtClean="0"/>
              <a:t>Which is more accurate?</a:t>
            </a:r>
            <a:endParaRPr lang="en-US" sz="3200" dirty="0"/>
          </a:p>
        </p:txBody>
      </p:sp>
      <p:sp>
        <p:nvSpPr>
          <p:cNvPr id="4" name="Text Placeholder 3"/>
          <p:cNvSpPr>
            <a:spLocks noGrp="1"/>
          </p:cNvSpPr>
          <p:nvPr>
            <p:ph type="body" sz="half" idx="2"/>
          </p:nvPr>
        </p:nvSpPr>
        <p:spPr>
          <a:xfrm rot="16200000">
            <a:off x="-1295400" y="2209800"/>
            <a:ext cx="5638800" cy="2590800"/>
          </a:xfrm>
        </p:spPr>
        <p:txBody>
          <a:bodyPr>
            <a:noAutofit/>
          </a:bodyPr>
          <a:lstStyle/>
          <a:p>
            <a:pPr algn="ctr"/>
            <a:r>
              <a:rPr lang="en-US" sz="4400" dirty="0" smtClean="0"/>
              <a:t>Fortune Telling</a:t>
            </a:r>
            <a:br>
              <a:rPr lang="en-US" sz="4400" dirty="0" smtClean="0"/>
            </a:br>
            <a:r>
              <a:rPr lang="en-US" sz="4400" dirty="0" smtClean="0"/>
              <a:t>vs</a:t>
            </a:r>
          </a:p>
          <a:p>
            <a:pPr algn="ctr"/>
            <a:r>
              <a:rPr lang="en-US" sz="4400" dirty="0" smtClean="0"/>
              <a:t>Traditional Interview</a:t>
            </a:r>
            <a:endParaRPr lang="en-US" sz="44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257" r="2257"/>
          <a:stretch>
            <a:fillRect/>
          </a:stretch>
        </p:blipFill>
        <p:spPr/>
      </p:pic>
    </p:spTree>
    <p:extLst>
      <p:ext uri="{BB962C8B-B14F-4D97-AF65-F5344CB8AC3E}">
        <p14:creationId xmlns:p14="http://schemas.microsoft.com/office/powerpoint/2010/main" val="10426569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5400" b="1" dirty="0" smtClean="0">
                <a:solidFill>
                  <a:schemeClr val="accent1"/>
                </a:solidFill>
              </a:rPr>
              <a:t>Why BEI?</a:t>
            </a:r>
            <a:endParaRPr lang="en-US" sz="5400" b="1" dirty="0">
              <a:solidFill>
                <a:schemeClr val="accent1"/>
              </a:solidFill>
            </a:endParaRPr>
          </a:p>
        </p:txBody>
      </p:sp>
      <p:sp>
        <p:nvSpPr>
          <p:cNvPr id="4" name="Content Placeholder 2"/>
          <p:cNvSpPr>
            <a:spLocks noGrp="1"/>
          </p:cNvSpPr>
          <p:nvPr>
            <p:ph sz="quarter" idx="1"/>
          </p:nvPr>
        </p:nvSpPr>
        <p:spPr>
          <a:xfrm>
            <a:off x="301752" y="1905000"/>
            <a:ext cx="8503920" cy="4194048"/>
          </a:xfrm>
        </p:spPr>
        <p:txBody>
          <a:bodyPr>
            <a:normAutofit/>
          </a:bodyPr>
          <a:lstStyle/>
          <a:p>
            <a:r>
              <a:rPr lang="en-US" sz="3200" dirty="0" smtClean="0"/>
              <a:t>This is NOT the ordinary job interview.</a:t>
            </a:r>
          </a:p>
          <a:p>
            <a:r>
              <a:rPr lang="en-US" sz="3200" dirty="0" smtClean="0"/>
              <a:t>Not for EVERY interview, rather used to help decipher between the finalists or will help you identify strengths/weaknesses of the “lone applicant”.</a:t>
            </a:r>
          </a:p>
          <a:p>
            <a:r>
              <a:rPr lang="en-US" sz="3200" dirty="0" smtClean="0"/>
              <a:t>Our “default” mode is how we operate under pressure…so THAT is what WE NEED TO KNOW from the start!</a:t>
            </a:r>
            <a:endParaRPr lang="en-US" sz="3200" dirty="0"/>
          </a:p>
        </p:txBody>
      </p:sp>
    </p:spTree>
    <p:extLst>
      <p:ext uri="{BB962C8B-B14F-4D97-AF65-F5344CB8AC3E}">
        <p14:creationId xmlns:p14="http://schemas.microsoft.com/office/powerpoint/2010/main" val="383354196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2971800"/>
          </a:xfrm>
        </p:spPr>
        <p:txBody>
          <a:bodyPr/>
          <a:lstStyle/>
          <a:p>
            <a:pPr algn="ctr"/>
            <a:r>
              <a:rPr lang="en-US" dirty="0" smtClean="0"/>
              <a:t>List 2-3 characteristics </a:t>
            </a:r>
            <a:r>
              <a:rPr lang="en-US" u="sng" dirty="0" smtClean="0"/>
              <a:t>most </a:t>
            </a:r>
            <a:r>
              <a:rPr lang="en-US" dirty="0" smtClean="0"/>
              <a:t>important to you in a job candidate search, teacher and/or leader. </a:t>
            </a:r>
            <a:endParaRPr lang="en-US" dirty="0"/>
          </a:p>
        </p:txBody>
      </p:sp>
      <p:sp>
        <p:nvSpPr>
          <p:cNvPr id="3" name="Text Placeholder 2"/>
          <p:cNvSpPr>
            <a:spLocks noGrp="1"/>
          </p:cNvSpPr>
          <p:nvPr>
            <p:ph type="body" idx="2"/>
          </p:nvPr>
        </p:nvSpPr>
        <p:spPr>
          <a:xfrm>
            <a:off x="381000" y="3886200"/>
            <a:ext cx="2362200" cy="2239963"/>
          </a:xfrm>
        </p:spPr>
        <p:txBody>
          <a:bodyPr/>
          <a:lstStyle/>
          <a:p>
            <a:r>
              <a:rPr lang="en-US" dirty="0" smtClean="0"/>
              <a:t>1.</a:t>
            </a:r>
          </a:p>
          <a:p>
            <a:endParaRPr lang="en-US" dirty="0" smtClean="0"/>
          </a:p>
          <a:p>
            <a:r>
              <a:rPr lang="en-US" dirty="0" smtClean="0"/>
              <a:t>2.</a:t>
            </a:r>
          </a:p>
          <a:p>
            <a:endParaRPr lang="en-US" dirty="0" smtClean="0"/>
          </a:p>
          <a:p>
            <a:r>
              <a:rPr lang="en-US" dirty="0" smtClean="0"/>
              <a:t>3.</a:t>
            </a:r>
            <a:endParaRPr lang="en-US" dirty="0"/>
          </a:p>
        </p:txBody>
      </p:sp>
      <p:pic>
        <p:nvPicPr>
          <p:cNvPr id="3074"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048000" y="1524000"/>
            <a:ext cx="2924175"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981200"/>
            <a:ext cx="3097135"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733800" y="1143000"/>
            <a:ext cx="1454244" cy="523220"/>
          </a:xfrm>
          <a:prstGeom prst="rect">
            <a:avLst/>
          </a:prstGeom>
          <a:noFill/>
        </p:spPr>
        <p:txBody>
          <a:bodyPr wrap="none" rtlCol="0">
            <a:spAutoFit/>
          </a:bodyPr>
          <a:lstStyle/>
          <a:p>
            <a:r>
              <a:rPr lang="en-US" sz="2800" dirty="0" smtClean="0">
                <a:solidFill>
                  <a:schemeClr val="accent1"/>
                </a:solidFill>
              </a:rPr>
              <a:t>Teacher</a:t>
            </a:r>
            <a:endParaRPr lang="en-US" sz="2800" dirty="0">
              <a:solidFill>
                <a:schemeClr val="accent1"/>
              </a:solidFill>
            </a:endParaRPr>
          </a:p>
        </p:txBody>
      </p:sp>
      <p:sp>
        <p:nvSpPr>
          <p:cNvPr id="8" name="TextBox 7"/>
          <p:cNvSpPr txBox="1"/>
          <p:nvPr/>
        </p:nvSpPr>
        <p:spPr>
          <a:xfrm>
            <a:off x="6546005" y="1557010"/>
            <a:ext cx="1282723" cy="523220"/>
          </a:xfrm>
          <a:prstGeom prst="rect">
            <a:avLst/>
          </a:prstGeom>
          <a:noFill/>
        </p:spPr>
        <p:txBody>
          <a:bodyPr wrap="none" rtlCol="0">
            <a:spAutoFit/>
          </a:bodyPr>
          <a:lstStyle/>
          <a:p>
            <a:r>
              <a:rPr lang="en-US" sz="2800" dirty="0" smtClean="0">
                <a:solidFill>
                  <a:schemeClr val="accent1"/>
                </a:solidFill>
              </a:rPr>
              <a:t>Leader</a:t>
            </a:r>
            <a:endParaRPr lang="en-US" sz="2800" dirty="0">
              <a:solidFill>
                <a:schemeClr val="accent1"/>
              </a:solidFill>
            </a:endParaRPr>
          </a:p>
        </p:txBody>
      </p:sp>
    </p:spTree>
    <p:extLst>
      <p:ext uri="{BB962C8B-B14F-4D97-AF65-F5344CB8AC3E}">
        <p14:creationId xmlns:p14="http://schemas.microsoft.com/office/powerpoint/2010/main" val="23123204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 calcmode="lin" valueType="num">
                                      <p:cBhvr additive="base">
                                        <p:cTn id="21" dur="500" fill="hold"/>
                                        <p:tgtEl>
                                          <p:spTgt spid="3075"/>
                                        </p:tgtEl>
                                        <p:attrNameLst>
                                          <p:attrName>ppt_x</p:attrName>
                                        </p:attrNameLst>
                                      </p:cBhvr>
                                      <p:tavLst>
                                        <p:tav tm="0">
                                          <p:val>
                                            <p:strVal val="#ppt_x"/>
                                          </p:val>
                                        </p:tav>
                                        <p:tav tm="100000">
                                          <p:val>
                                            <p:strVal val="#ppt_x"/>
                                          </p:val>
                                        </p:tav>
                                      </p:tavLst>
                                    </p:anim>
                                    <p:anim calcmode="lin" valueType="num">
                                      <p:cBhvr additive="base">
                                        <p:cTn id="22"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2819400"/>
            <a:ext cx="6096000" cy="3810000"/>
          </a:xfrm>
          <a:prstGeom prst="rect">
            <a:avLst/>
          </a:prstGeom>
        </p:spPr>
      </p:pic>
      <p:sp>
        <p:nvSpPr>
          <p:cNvPr id="2" name="Text Placeholder 1"/>
          <p:cNvSpPr>
            <a:spLocks noGrp="1"/>
          </p:cNvSpPr>
          <p:nvPr>
            <p:ph type="body" idx="1"/>
          </p:nvPr>
        </p:nvSpPr>
        <p:spPr>
          <a:xfrm>
            <a:off x="381000" y="2590800"/>
            <a:ext cx="8305800" cy="838200"/>
          </a:xfrm>
        </p:spPr>
        <p:txBody>
          <a:bodyPr>
            <a:normAutofit/>
          </a:bodyPr>
          <a:lstStyle/>
          <a:p>
            <a:r>
              <a:rPr lang="en-US" sz="2000" u="sng" dirty="0" smtClean="0">
                <a:solidFill>
                  <a:schemeClr val="accent2"/>
                </a:solidFill>
              </a:rPr>
              <a:t>Research Says:</a:t>
            </a:r>
          </a:p>
          <a:p>
            <a:r>
              <a:rPr lang="en-US" sz="2000" u="sng" dirty="0" smtClean="0">
                <a:solidFill>
                  <a:schemeClr val="accent2"/>
                </a:solidFill>
              </a:rPr>
              <a:t>PREVIOUS DEMONSTRATION OF COMPETENCY!</a:t>
            </a:r>
            <a:endParaRPr lang="en-US" sz="2000" u="sng" dirty="0">
              <a:solidFill>
                <a:schemeClr val="accent2"/>
              </a:solidFill>
            </a:endParaRPr>
          </a:p>
        </p:txBody>
      </p:sp>
      <p:sp>
        <p:nvSpPr>
          <p:cNvPr id="3" name="Title 2"/>
          <p:cNvSpPr>
            <a:spLocks noGrp="1"/>
          </p:cNvSpPr>
          <p:nvPr>
            <p:ph type="title"/>
          </p:nvPr>
        </p:nvSpPr>
        <p:spPr>
          <a:xfrm>
            <a:off x="609600" y="228600"/>
            <a:ext cx="7772400" cy="1524000"/>
          </a:xfrm>
        </p:spPr>
        <p:txBody>
          <a:bodyPr>
            <a:normAutofit fontScale="90000"/>
          </a:bodyPr>
          <a:lstStyle/>
          <a:p>
            <a:r>
              <a:rPr lang="en-US" b="1" dirty="0" smtClean="0"/>
              <a:t>What do you think is the BEST predictor of competency?</a:t>
            </a:r>
            <a:endParaRPr lang="en-US" b="1" dirty="0"/>
          </a:p>
        </p:txBody>
      </p:sp>
    </p:spTree>
    <p:extLst>
      <p:ext uri="{BB962C8B-B14F-4D97-AF65-F5344CB8AC3E}">
        <p14:creationId xmlns:p14="http://schemas.microsoft.com/office/powerpoint/2010/main" val="25904790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Interview Steps</a:t>
            </a:r>
            <a:endParaRPr lang="en-US" sz="4000" b="1" dirty="0">
              <a:solidFill>
                <a:schemeClr val="accent1"/>
              </a:solidFill>
            </a:endParaRP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29144827"/>
              </p:ext>
            </p:extLst>
          </p:nvPr>
        </p:nvGraphicFramePr>
        <p:xfrm>
          <a:off x="301625" y="1527175"/>
          <a:ext cx="8504238" cy="2435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7"/>
          <p:cNvGraphicFramePr>
            <a:graphicFrameLocks/>
          </p:cNvGraphicFramePr>
          <p:nvPr>
            <p:extLst>
              <p:ext uri="{D42A27DB-BD31-4B8C-83A1-F6EECF244321}">
                <p14:modId xmlns:p14="http://schemas.microsoft.com/office/powerpoint/2010/main" val="3170728829"/>
              </p:ext>
            </p:extLst>
          </p:nvPr>
        </p:nvGraphicFramePr>
        <p:xfrm>
          <a:off x="381000" y="4114800"/>
          <a:ext cx="8504238" cy="24352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13253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768" y="1219200"/>
            <a:ext cx="8351965" cy="3785652"/>
          </a:xfrm>
          <a:prstGeom prst="rect">
            <a:avLst/>
          </a:prstGeom>
          <a:noFill/>
        </p:spPr>
        <p:txBody>
          <a:bodyPr wrap="square" rtlCol="0">
            <a:spAutoFit/>
          </a:bodyPr>
          <a:lstStyle/>
          <a:p>
            <a:pPr algn="ctr"/>
            <a:r>
              <a:rPr lang="en-US" sz="4000" dirty="0" smtClean="0">
                <a:solidFill>
                  <a:schemeClr val="accent1">
                    <a:lumMod val="75000"/>
                  </a:schemeClr>
                </a:solidFill>
                <a:latin typeface="Eras Demi ITC" panose="020B0805030504020804" pitchFamily="34" charset="0"/>
              </a:rPr>
              <a:t>Would this method (BEI) or </a:t>
            </a:r>
          </a:p>
          <a:p>
            <a:pPr algn="ctr"/>
            <a:r>
              <a:rPr lang="en-US" sz="4000" dirty="0" smtClean="0">
                <a:solidFill>
                  <a:schemeClr val="accent1">
                    <a:lumMod val="75000"/>
                  </a:schemeClr>
                </a:solidFill>
                <a:latin typeface="Eras Demi ITC" panose="020B0805030504020804" pitchFamily="34" charset="0"/>
              </a:rPr>
              <a:t>a traditional interview</a:t>
            </a:r>
          </a:p>
          <a:p>
            <a:pPr algn="ctr"/>
            <a:r>
              <a:rPr lang="en-US" sz="4000" dirty="0" smtClean="0">
                <a:solidFill>
                  <a:schemeClr val="accent1">
                    <a:lumMod val="75000"/>
                  </a:schemeClr>
                </a:solidFill>
                <a:latin typeface="Eras Demi ITC" panose="020B0805030504020804" pitchFamily="34" charset="0"/>
              </a:rPr>
              <a:t>help you better identify</a:t>
            </a:r>
          </a:p>
          <a:p>
            <a:pPr algn="ctr"/>
            <a:r>
              <a:rPr lang="en-US" sz="4000" dirty="0" smtClean="0">
                <a:solidFill>
                  <a:schemeClr val="accent1">
                    <a:lumMod val="75000"/>
                  </a:schemeClr>
                </a:solidFill>
                <a:latin typeface="Eras Demi ITC" panose="020B0805030504020804" pitchFamily="34" charset="0"/>
              </a:rPr>
              <a:t>the 2-3 desirable characteristics</a:t>
            </a:r>
          </a:p>
          <a:p>
            <a:pPr algn="ctr"/>
            <a:r>
              <a:rPr lang="en-US" sz="4000" dirty="0">
                <a:solidFill>
                  <a:schemeClr val="accent1">
                    <a:lumMod val="75000"/>
                  </a:schemeClr>
                </a:solidFill>
                <a:latin typeface="Eras Demi ITC" panose="020B0805030504020804" pitchFamily="34" charset="0"/>
              </a:rPr>
              <a:t>y</a:t>
            </a:r>
            <a:r>
              <a:rPr lang="en-US" sz="4000" dirty="0" smtClean="0">
                <a:solidFill>
                  <a:schemeClr val="accent1">
                    <a:lumMod val="75000"/>
                  </a:schemeClr>
                </a:solidFill>
                <a:latin typeface="Eras Demi ITC" panose="020B0805030504020804" pitchFamily="34" charset="0"/>
              </a:rPr>
              <a:t>ou listed at the beginning </a:t>
            </a:r>
          </a:p>
          <a:p>
            <a:pPr algn="ctr"/>
            <a:r>
              <a:rPr lang="en-US" sz="4000" dirty="0" smtClean="0">
                <a:solidFill>
                  <a:schemeClr val="accent1">
                    <a:lumMod val="75000"/>
                  </a:schemeClr>
                </a:solidFill>
                <a:latin typeface="Eras Demi ITC" panose="020B0805030504020804" pitchFamily="34" charset="0"/>
              </a:rPr>
              <a:t>of our session?</a:t>
            </a:r>
            <a:endParaRPr lang="en-US" sz="4000" dirty="0">
              <a:solidFill>
                <a:schemeClr val="accent1">
                  <a:lumMod val="75000"/>
                </a:schemeClr>
              </a:solidFill>
              <a:latin typeface="Eras Demi ITC" panose="020B0805030504020804" pitchFamily="34" charset="0"/>
            </a:endParaRPr>
          </a:p>
        </p:txBody>
      </p:sp>
    </p:spTree>
    <p:extLst>
      <p:ext uri="{BB962C8B-B14F-4D97-AF65-F5344CB8AC3E}">
        <p14:creationId xmlns:p14="http://schemas.microsoft.com/office/powerpoint/2010/main" val="13768297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Autofit/>
          </a:bodyPr>
          <a:lstStyle/>
          <a:p>
            <a:pPr algn="ctr"/>
            <a:r>
              <a:rPr lang="en-US" sz="4800" dirty="0" smtClean="0">
                <a:solidFill>
                  <a:schemeClr val="accent1"/>
                </a:solidFill>
              </a:rPr>
              <a:t>How Much Grit Do You Want?</a:t>
            </a:r>
            <a:endParaRPr lang="en-US" sz="4800" dirty="0">
              <a:solidFill>
                <a:schemeClr val="accent1"/>
              </a:solidFill>
            </a:endParaRPr>
          </a:p>
        </p:txBody>
      </p:sp>
      <p:grpSp>
        <p:nvGrpSpPr>
          <p:cNvPr id="6" name="Group 5"/>
          <p:cNvGrpSpPr/>
          <p:nvPr/>
        </p:nvGrpSpPr>
        <p:grpSpPr>
          <a:xfrm>
            <a:off x="505740" y="1565542"/>
            <a:ext cx="8335894" cy="5184227"/>
            <a:chOff x="1938025" y="503633"/>
            <a:chExt cx="8736658" cy="5698334"/>
          </a:xfrm>
        </p:grpSpPr>
        <p:sp>
          <p:nvSpPr>
            <p:cNvPr id="7" name="TextBox 6"/>
            <p:cNvSpPr txBox="1"/>
            <p:nvPr/>
          </p:nvSpPr>
          <p:spPr>
            <a:xfrm>
              <a:off x="5257799" y="503633"/>
              <a:ext cx="5416884" cy="1172767"/>
            </a:xfrm>
            <a:prstGeom prst="rect">
              <a:avLst/>
            </a:prstGeom>
            <a:noFill/>
          </p:spPr>
          <p:txBody>
            <a:bodyPr wrap="none" rtlCol="0">
              <a:spAutoFit/>
            </a:bodyPr>
            <a:lstStyle/>
            <a:p>
              <a:pPr>
                <a:lnSpc>
                  <a:spcPts val="3800"/>
                </a:lnSpc>
                <a:tabLst>
                  <a:tab pos="2403475" algn="r"/>
                  <a:tab pos="2625725" algn="ctr"/>
                  <a:tab pos="2797175" algn="l"/>
                </a:tabLst>
              </a:pPr>
              <a:r>
                <a:rPr lang="en-US" sz="2600" b="1" dirty="0">
                  <a:solidFill>
                    <a:schemeClr val="accent1"/>
                  </a:solidFill>
                  <a:latin typeface="Century Gothic" panose="020B0502020202020204" pitchFamily="34" charset="0"/>
                  <a:ea typeface="Tahoma" pitchFamily="34" charset="0"/>
                  <a:cs typeface="Tahoma" pitchFamily="34" charset="0"/>
                </a:rPr>
                <a:t>	Confidence	|	Competence</a:t>
              </a:r>
            </a:p>
            <a:p>
              <a:pPr>
                <a:lnSpc>
                  <a:spcPts val="3800"/>
                </a:lnSpc>
                <a:tabLst>
                  <a:tab pos="2403475" algn="r"/>
                  <a:tab pos="2625725" algn="ctr"/>
                  <a:tab pos="2797175" algn="l"/>
                </a:tabLst>
              </a:pPr>
              <a:r>
                <a:rPr lang="en-US" sz="2600" b="1" dirty="0">
                  <a:solidFill>
                    <a:schemeClr val="accent1"/>
                  </a:solidFill>
                  <a:latin typeface="Century Gothic" panose="020B0502020202020204" pitchFamily="34" charset="0"/>
                  <a:ea typeface="Tahoma" pitchFamily="34" charset="0"/>
                  <a:cs typeface="Tahoma" pitchFamily="34" charset="0"/>
                </a:rPr>
                <a:t>Reticent to Risk 	| 	Yet to Yes</a:t>
              </a:r>
            </a:p>
          </p:txBody>
        </p:sp>
        <p:cxnSp>
          <p:nvCxnSpPr>
            <p:cNvPr id="8" name="Straight Arrow Connector 7"/>
            <p:cNvCxnSpPr/>
            <p:nvPr/>
          </p:nvCxnSpPr>
          <p:spPr>
            <a:xfrm flipV="1">
              <a:off x="3048000" y="1371600"/>
              <a:ext cx="0" cy="3733800"/>
            </a:xfrm>
            <a:prstGeom prst="straightConnector1">
              <a:avLst/>
            </a:prstGeom>
            <a:ln w="57150" cmpd="sng">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048000" y="5105400"/>
              <a:ext cx="3962400" cy="0"/>
            </a:xfrm>
            <a:prstGeom prst="straightConnector1">
              <a:avLst/>
            </a:prstGeom>
            <a:ln w="57150" cmpd="sng">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3048000" y="2209800"/>
              <a:ext cx="3200400" cy="2895602"/>
            </a:xfrm>
            <a:prstGeom prst="straightConnector1">
              <a:avLst/>
            </a:prstGeom>
            <a:ln w="57150" cmpd="sng">
              <a:solidFill>
                <a:srgbClr val="75BC31"/>
              </a:solidFill>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rot="16200000">
              <a:off x="363553" y="2488872"/>
              <a:ext cx="4267199" cy="1118255"/>
            </a:xfrm>
            <a:prstGeom prst="rect">
              <a:avLst/>
            </a:prstGeom>
          </p:spPr>
          <p:txBody>
            <a:bodyPr wrap="square">
              <a:spAutoFit/>
            </a:bodyPr>
            <a:lstStyle/>
            <a:p>
              <a:pPr>
                <a:lnSpc>
                  <a:spcPts val="3800"/>
                </a:lnSpc>
                <a:tabLst>
                  <a:tab pos="2403475" algn="r"/>
                  <a:tab pos="2625725" algn="ctr"/>
                  <a:tab pos="2797175" algn="l"/>
                </a:tabLst>
              </a:pPr>
              <a:r>
                <a:rPr lang="en-US" b="1" dirty="0">
                  <a:solidFill>
                    <a:srgbClr val="F79646">
                      <a:lumMod val="75000"/>
                    </a:srgbClr>
                  </a:solidFill>
                  <a:latin typeface="Century Gothic" panose="020B0502020202020204" pitchFamily="34" charset="0"/>
                  <a:ea typeface="Tahoma" pitchFamily="34" charset="0"/>
                  <a:cs typeface="Tahoma" pitchFamily="34" charset="0"/>
                </a:rPr>
                <a:t>	</a:t>
              </a:r>
              <a:r>
                <a:rPr lang="en-US" b="1" dirty="0">
                  <a:solidFill>
                    <a:srgbClr val="660066"/>
                  </a:solidFill>
                  <a:latin typeface="Century Gothic" panose="020B0502020202020204" pitchFamily="34" charset="0"/>
                  <a:ea typeface="Tahoma" pitchFamily="34" charset="0"/>
                  <a:cs typeface="Tahoma" pitchFamily="34" charset="0"/>
                </a:rPr>
                <a:t>Confidence</a:t>
              </a:r>
            </a:p>
            <a:p>
              <a:pPr>
                <a:lnSpc>
                  <a:spcPts val="3800"/>
                </a:lnSpc>
                <a:tabLst>
                  <a:tab pos="2403475" algn="r"/>
                  <a:tab pos="2625725" algn="ctr"/>
                  <a:tab pos="2797175" algn="l"/>
                </a:tabLst>
              </a:pPr>
              <a:r>
                <a:rPr lang="en-US" b="1" dirty="0">
                  <a:solidFill>
                    <a:schemeClr val="accent1"/>
                  </a:solidFill>
                  <a:latin typeface="Century Gothic" panose="020B0502020202020204" pitchFamily="34" charset="0"/>
                  <a:ea typeface="Tahoma" pitchFamily="34" charset="0"/>
                  <a:cs typeface="Tahoma" pitchFamily="34" charset="0"/>
                </a:rPr>
                <a:t>Reticent  </a:t>
              </a:r>
              <a:r>
                <a:rPr lang="en-US" b="1" dirty="0">
                  <a:solidFill>
                    <a:srgbClr val="F79646">
                      <a:lumMod val="75000"/>
                    </a:srgbClr>
                  </a:solidFill>
                  <a:latin typeface="Century Gothic" panose="020B0502020202020204" pitchFamily="34" charset="0"/>
                  <a:ea typeface="Tahoma" pitchFamily="34" charset="0"/>
                  <a:cs typeface="Tahoma" pitchFamily="34" charset="0"/>
                </a:rPr>
                <a:t>                                </a:t>
              </a:r>
              <a:r>
                <a:rPr lang="en-US" b="1" dirty="0">
                  <a:solidFill>
                    <a:schemeClr val="accent1"/>
                  </a:solidFill>
                  <a:latin typeface="Century Gothic" panose="020B0502020202020204" pitchFamily="34" charset="0"/>
                  <a:ea typeface="Tahoma" pitchFamily="34" charset="0"/>
                  <a:cs typeface="Tahoma" pitchFamily="34" charset="0"/>
                </a:rPr>
                <a:t>Risk</a:t>
              </a:r>
            </a:p>
          </p:txBody>
        </p:sp>
        <p:sp>
          <p:nvSpPr>
            <p:cNvPr id="12" name="Rectangle 11"/>
            <p:cNvSpPr/>
            <p:nvPr/>
          </p:nvSpPr>
          <p:spPr>
            <a:xfrm>
              <a:off x="2971800" y="5029200"/>
              <a:ext cx="4572000" cy="1172767"/>
            </a:xfrm>
            <a:prstGeom prst="rect">
              <a:avLst/>
            </a:prstGeom>
          </p:spPr>
          <p:txBody>
            <a:bodyPr>
              <a:spAutoFit/>
            </a:bodyPr>
            <a:lstStyle/>
            <a:p>
              <a:pPr>
                <a:lnSpc>
                  <a:spcPts val="3800"/>
                </a:lnSpc>
                <a:tabLst>
                  <a:tab pos="2403475" algn="r"/>
                  <a:tab pos="2625725" algn="ctr"/>
                  <a:tab pos="2797175" algn="l"/>
                </a:tabLst>
              </a:pPr>
              <a:r>
                <a:rPr lang="en-US" b="1" dirty="0">
                  <a:solidFill>
                    <a:schemeClr val="accent1"/>
                  </a:solidFill>
                  <a:latin typeface="Century Gothic" panose="020B0502020202020204" pitchFamily="34" charset="0"/>
                  <a:ea typeface="Tahoma" pitchFamily="34" charset="0"/>
                  <a:cs typeface="Tahoma" pitchFamily="34" charset="0"/>
                </a:rPr>
                <a:t>Yet </a:t>
              </a:r>
              <a:r>
                <a:rPr lang="en-US" b="1" dirty="0">
                  <a:solidFill>
                    <a:srgbClr val="F79646">
                      <a:lumMod val="75000"/>
                    </a:srgbClr>
                  </a:solidFill>
                  <a:latin typeface="Century Gothic" panose="020B0502020202020204" pitchFamily="34" charset="0"/>
                  <a:ea typeface="Tahoma" pitchFamily="34" charset="0"/>
                  <a:cs typeface="Tahoma" pitchFamily="34" charset="0"/>
                </a:rPr>
                <a:t>                                             </a:t>
              </a:r>
              <a:r>
                <a:rPr lang="en-US" b="1" dirty="0">
                  <a:solidFill>
                    <a:schemeClr val="accent1"/>
                  </a:solidFill>
                  <a:latin typeface="Century Gothic" panose="020B0502020202020204" pitchFamily="34" charset="0"/>
                  <a:ea typeface="Tahoma" pitchFamily="34" charset="0"/>
                  <a:cs typeface="Tahoma" pitchFamily="34" charset="0"/>
                </a:rPr>
                <a:t>Yes</a:t>
              </a:r>
            </a:p>
            <a:p>
              <a:pPr algn="ctr">
                <a:lnSpc>
                  <a:spcPts val="3800"/>
                </a:lnSpc>
                <a:tabLst>
                  <a:tab pos="2403475" algn="r"/>
                  <a:tab pos="2625725" algn="ctr"/>
                  <a:tab pos="2797175" algn="l"/>
                </a:tabLst>
              </a:pPr>
              <a:r>
                <a:rPr lang="en-US" b="1" dirty="0">
                  <a:solidFill>
                    <a:srgbClr val="660066"/>
                  </a:solidFill>
                  <a:latin typeface="Century Gothic" panose="020B0502020202020204" pitchFamily="34" charset="0"/>
                  <a:ea typeface="Tahoma" pitchFamily="34" charset="0"/>
                  <a:cs typeface="Tahoma" pitchFamily="34" charset="0"/>
                </a:rPr>
                <a:t>Competence</a:t>
              </a:r>
              <a:r>
                <a:rPr lang="en-US" b="1" dirty="0">
                  <a:solidFill>
                    <a:srgbClr val="F79646">
                      <a:lumMod val="75000"/>
                    </a:srgbClr>
                  </a:solidFill>
                  <a:latin typeface="Century Gothic" panose="020B0502020202020204" pitchFamily="34" charset="0"/>
                  <a:ea typeface="Tahoma" pitchFamily="34" charset="0"/>
                  <a:cs typeface="Tahoma" pitchFamily="34" charset="0"/>
                </a:rPr>
                <a:t>	</a:t>
              </a:r>
            </a:p>
          </p:txBody>
        </p:sp>
        <p:sp>
          <p:nvSpPr>
            <p:cNvPr id="13" name="TextBox 12">
              <a:hlinkClick r:id="rId3"/>
            </p:cNvPr>
            <p:cNvSpPr txBox="1"/>
            <p:nvPr/>
          </p:nvSpPr>
          <p:spPr>
            <a:xfrm>
              <a:off x="6172200" y="1752600"/>
              <a:ext cx="1828800" cy="461665"/>
            </a:xfrm>
            <a:prstGeom prst="rect">
              <a:avLst/>
            </a:prstGeom>
            <a:noFill/>
          </p:spPr>
          <p:txBody>
            <a:bodyPr wrap="square" rtlCol="0">
              <a:spAutoFit/>
            </a:bodyPr>
            <a:lstStyle/>
            <a:p>
              <a:r>
                <a:rPr lang="en-US" sz="2400" dirty="0">
                  <a:solidFill>
                    <a:srgbClr val="660066"/>
                  </a:solidFill>
                  <a:latin typeface="Century Gothic"/>
                  <a:cs typeface="Century Gothic"/>
                </a:rPr>
                <a:t>grit</a:t>
              </a:r>
            </a:p>
          </p:txBody>
        </p:sp>
        <p:cxnSp>
          <p:nvCxnSpPr>
            <p:cNvPr id="14" name="Straight Arrow Connector 13"/>
            <p:cNvCxnSpPr/>
            <p:nvPr/>
          </p:nvCxnSpPr>
          <p:spPr>
            <a:xfrm flipV="1">
              <a:off x="3048000" y="1676400"/>
              <a:ext cx="685800" cy="3429002"/>
            </a:xfrm>
            <a:prstGeom prst="straightConnector1">
              <a:avLst/>
            </a:prstGeom>
            <a:ln w="57150" cmpd="sng">
              <a:solidFill>
                <a:srgbClr val="75BC31"/>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05200" y="1219200"/>
              <a:ext cx="1828800" cy="461665"/>
            </a:xfrm>
            <a:prstGeom prst="rect">
              <a:avLst/>
            </a:prstGeom>
            <a:noFill/>
          </p:spPr>
          <p:txBody>
            <a:bodyPr wrap="square" rtlCol="0">
              <a:spAutoFit/>
            </a:bodyPr>
            <a:lstStyle/>
            <a:p>
              <a:r>
                <a:rPr lang="en-US" sz="2400" dirty="0">
                  <a:solidFill>
                    <a:srgbClr val="660066"/>
                  </a:solidFill>
                  <a:latin typeface="Century Gothic"/>
                  <a:cs typeface="Century Gothic"/>
                </a:rPr>
                <a:t>careless</a:t>
              </a:r>
            </a:p>
          </p:txBody>
        </p:sp>
        <p:cxnSp>
          <p:nvCxnSpPr>
            <p:cNvPr id="16" name="Straight Arrow Connector 15"/>
            <p:cNvCxnSpPr/>
            <p:nvPr/>
          </p:nvCxnSpPr>
          <p:spPr>
            <a:xfrm flipV="1">
              <a:off x="3048000" y="4343400"/>
              <a:ext cx="3733800" cy="762000"/>
            </a:xfrm>
            <a:prstGeom prst="straightConnector1">
              <a:avLst/>
            </a:prstGeom>
            <a:ln w="57150" cmpd="sng">
              <a:solidFill>
                <a:srgbClr val="75BC31"/>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781800" y="4114800"/>
              <a:ext cx="1828800" cy="461665"/>
            </a:xfrm>
            <a:prstGeom prst="rect">
              <a:avLst/>
            </a:prstGeom>
            <a:noFill/>
          </p:spPr>
          <p:txBody>
            <a:bodyPr wrap="square" rtlCol="0">
              <a:spAutoFit/>
            </a:bodyPr>
            <a:lstStyle/>
            <a:p>
              <a:r>
                <a:rPr lang="en-US" sz="2400" dirty="0">
                  <a:solidFill>
                    <a:srgbClr val="660066"/>
                  </a:solidFill>
                  <a:latin typeface="Century Gothic"/>
                  <a:cs typeface="Century Gothic"/>
                </a:rPr>
                <a:t>frozen</a:t>
              </a:r>
            </a:p>
          </p:txBody>
        </p:sp>
      </p:grpSp>
      <p:sp>
        <p:nvSpPr>
          <p:cNvPr id="18" name="TextBox 17"/>
          <p:cNvSpPr txBox="1"/>
          <p:nvPr/>
        </p:nvSpPr>
        <p:spPr>
          <a:xfrm>
            <a:off x="2001026" y="3552808"/>
            <a:ext cx="5495415" cy="1508105"/>
          </a:xfrm>
          <a:prstGeom prst="rect">
            <a:avLst/>
          </a:prstGeom>
          <a:solidFill>
            <a:schemeClr val="accent1"/>
          </a:solidFill>
        </p:spPr>
        <p:txBody>
          <a:bodyPr wrap="none" rtlCol="0">
            <a:spAutoFit/>
          </a:bodyPr>
          <a:lstStyle/>
          <a:p>
            <a:pPr algn="ctr"/>
            <a:r>
              <a:rPr lang="en-US" sz="2800" dirty="0" smtClean="0">
                <a:latin typeface="Eras Demi ITC" panose="020B0805030504020804" pitchFamily="34" charset="0"/>
              </a:rPr>
              <a:t>Join us March 3</a:t>
            </a:r>
            <a:r>
              <a:rPr lang="en-US" sz="2800" baseline="30000" dirty="0" smtClean="0">
                <a:latin typeface="Eras Demi ITC" panose="020B0805030504020804" pitchFamily="34" charset="0"/>
              </a:rPr>
              <a:t>rd</a:t>
            </a:r>
            <a:r>
              <a:rPr lang="en-US" sz="2800" dirty="0" smtClean="0">
                <a:latin typeface="Eras Demi ITC" panose="020B0805030504020804" pitchFamily="34" charset="0"/>
              </a:rPr>
              <a:t>, 1-4</a:t>
            </a:r>
          </a:p>
          <a:p>
            <a:pPr algn="ctr"/>
            <a:r>
              <a:rPr lang="en-US" sz="3600" dirty="0" smtClean="0">
                <a:latin typeface="Eras Demi ITC" panose="020B0805030504020804" pitchFamily="34" charset="0"/>
              </a:rPr>
              <a:t>Intentional Interviewing</a:t>
            </a:r>
          </a:p>
          <a:p>
            <a:pPr algn="ctr"/>
            <a:r>
              <a:rPr lang="en-US" sz="2800" i="1" dirty="0" smtClean="0">
                <a:latin typeface="Eras Demi ITC" panose="020B0805030504020804" pitchFamily="34" charset="0"/>
              </a:rPr>
              <a:t>We will teach you how!</a:t>
            </a:r>
            <a:endParaRPr lang="en-US" sz="2800" i="1" dirty="0">
              <a:latin typeface="Eras Demi ITC" panose="020B0805030504020804" pitchFamily="34" charset="0"/>
            </a:endParaRPr>
          </a:p>
        </p:txBody>
      </p:sp>
    </p:spTree>
    <p:extLst>
      <p:ext uri="{BB962C8B-B14F-4D97-AF65-F5344CB8AC3E}">
        <p14:creationId xmlns:p14="http://schemas.microsoft.com/office/powerpoint/2010/main" val="19009956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Intentional Interviewing&amp;quot;&quot;/&gt;&lt;property id=&quot;20307&quot; value=&quot;256&quot;/&gt;&lt;/object&gt;&lt;object type=&quot;3&quot; unique_id=&quot;10004&quot;&gt;&lt;property id=&quot;20148&quot; value=&quot;5&quot;/&gt;&lt;property id=&quot;20300&quot; value=&quot;Slide 2 - &amp;quot;Which is more accurate?&amp;quot;&quot;/&gt;&lt;property id=&quot;20307&quot; value=&quot;274&quot;/&gt;&lt;/object&gt;&lt;object type=&quot;3&quot; unique_id=&quot;10005&quot;&gt;&lt;property id=&quot;20148&quot; value=&quot;5&quot;/&gt;&lt;property id=&quot;20300&quot; value=&quot;Slide 3 - &amp;quot;Why BEI?&amp;quot;&quot;/&gt;&lt;property id=&quot;20307&quot; value=&quot;272&quot;/&gt;&lt;/object&gt;&lt;object type=&quot;3&quot; unique_id=&quot;10006&quot;&gt;&lt;property id=&quot;20148&quot; value=&quot;5&quot;/&gt;&lt;property id=&quot;20300&quot; value=&quot;Slide 4 - &amp;quot;List 2-3 characteristics most important to you in a job candidate search, teacher and/or leader. &amp;quot;&quot;/&gt;&lt;property id=&quot;20307&quot; value=&quot;280&quot;/&gt;&lt;/object&gt;&lt;object type=&quot;3&quot; unique_id=&quot;10007&quot;&gt;&lt;property id=&quot;20148&quot; value=&quot;5&quot;/&gt;&lt;property id=&quot;20300&quot; value=&quot;Slide 5 - &amp;quot;What do you think is the BEST predictor of competency?&amp;quot;&quot;/&gt;&lt;property id=&quot;20307&quot; value=&quot;275&quot;/&gt;&lt;/object&gt;&lt;object type=&quot;3&quot; unique_id=&quot;10008&quot;&gt;&lt;property id=&quot;20148&quot; value=&quot;5&quot;/&gt;&lt;property id=&quot;20300&quot; value=&quot;Slide 6 - &amp;quot;Interview Steps&amp;quot;&quot;/&gt;&lt;property id=&quot;20307&quot; value=&quot;277&quot;/&gt;&lt;/object&gt;&lt;object type=&quot;3&quot; unique_id=&quot;10009&quot;&gt;&lt;property id=&quot;20148&quot; value=&quot;5&quot;/&gt;&lt;property id=&quot;20300&quot; value=&quot;Slide 7&quot;/&gt;&lt;property id=&quot;20307&quot; value=&quot;282&quot;/&gt;&lt;/object&gt;&lt;object type=&quot;3&quot; unique_id=&quot;10010&quot;&gt;&lt;property id=&quot;20148&quot; value=&quot;5&quot;/&gt;&lt;property id=&quot;20300&quot; value=&quot;Slide 8 - &amp;quot;How Much Grit Do You Want?&amp;quot;&quot;/&gt;&lt;property id=&quot;20307&quot; value=&quot;270&quot;/&gt;&lt;/object&gt;&lt;/object&gt;&lt;object type=&quot;8&quot; unique_id=&quot;10020&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4192</TotalTime>
  <Words>866</Words>
  <Application>Microsoft Office PowerPoint</Application>
  <PresentationFormat>On-screen Show (4:3)</PresentationFormat>
  <Paragraphs>66</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Century Gothic</vt:lpstr>
      <vt:lpstr>Eras Demi ITC</vt:lpstr>
      <vt:lpstr>Georgia</vt:lpstr>
      <vt:lpstr>Tahoma</vt:lpstr>
      <vt:lpstr>Wingdings</vt:lpstr>
      <vt:lpstr>Wingdings 2</vt:lpstr>
      <vt:lpstr>Civic</vt:lpstr>
      <vt:lpstr>Intentional Interviewing</vt:lpstr>
      <vt:lpstr>Which is more accurate?</vt:lpstr>
      <vt:lpstr>Why BEI?</vt:lpstr>
      <vt:lpstr>List 2-3 characteristics most important to you in a job candidate search, teacher and/or leader. </vt:lpstr>
      <vt:lpstr>What do you think is the BEST predictor of competency?</vt:lpstr>
      <vt:lpstr>Interview Steps</vt:lpstr>
      <vt:lpstr>PowerPoint Presentation</vt:lpstr>
      <vt:lpstr>How Much Grit Do You Want?</vt:lpstr>
    </vt:vector>
  </TitlesOfParts>
  <Company>Region 17 ESC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Intentional Interviewing</dc:title>
  <dc:creator>Lela Taubert</dc:creator>
  <cp:lastModifiedBy>Duncan, Ty</cp:lastModifiedBy>
  <cp:revision>38</cp:revision>
  <dcterms:created xsi:type="dcterms:W3CDTF">2015-02-10T21:16:27Z</dcterms:created>
  <dcterms:modified xsi:type="dcterms:W3CDTF">2015-02-18T14:20:27Z</dcterms:modified>
</cp:coreProperties>
</file>